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8288000" cy="10287000"/>
  <p:notesSz cx="6858000" cy="9144000"/>
  <p:embeddedFontLst>
    <p:embeddedFont>
      <p:font typeface="Aileron Regular Bold" panose="020B0604020202020204" charset="-94"/>
      <p:regular r:id="rId21"/>
    </p:embeddedFont>
    <p:embeddedFont>
      <p:font typeface="Arimo" panose="020B0604020202020204" charset="0"/>
      <p:regular r:id="rId22"/>
    </p:embeddedFont>
    <p:embeddedFont>
      <p:font typeface="Calibri" panose="020F0502020204030204" pitchFamily="34" charset="0"/>
      <p:regular r:id="rId23"/>
      <p:bold r:id="rId24"/>
      <p:italic r:id="rId25"/>
      <p:boldItalic r:id="rId26"/>
    </p:embeddedFont>
    <p:embeddedFont>
      <p:font typeface="Clear Sans Regular" panose="020B0604020202020204" charset="0"/>
      <p:regular r:id="rId27"/>
    </p:embeddedFont>
    <p:embeddedFont>
      <p:font typeface="Clear Sans Regular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0129" autoAdjust="0"/>
  </p:normalViewPr>
  <p:slideViewPr>
    <p:cSldViewPr>
      <p:cViewPr varScale="1">
        <p:scale>
          <a:sx n="69" d="100"/>
          <a:sy n="69" d="100"/>
        </p:scale>
        <p:origin x="83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ülce YIKILMAZ" userId="acddd33f-32f9-4101-9684-4bad5721ace0" providerId="ADAL" clId="{4681CABE-8750-4D6B-AC7F-40D7A5C20175}"/>
    <pc:docChg chg="modSld">
      <pc:chgData name="Gülce YIKILMAZ" userId="acddd33f-32f9-4101-9684-4bad5721ace0" providerId="ADAL" clId="{4681CABE-8750-4D6B-AC7F-40D7A5C20175}" dt="2021-10-07T08:53:04.123" v="59" actId="20577"/>
      <pc:docMkLst>
        <pc:docMk/>
      </pc:docMkLst>
      <pc:sldChg chg="modSp mod">
        <pc:chgData name="Gülce YIKILMAZ" userId="acddd33f-32f9-4101-9684-4bad5721ace0" providerId="ADAL" clId="{4681CABE-8750-4D6B-AC7F-40D7A5C20175}" dt="2021-10-07T08:53:04.123" v="59" actId="20577"/>
        <pc:sldMkLst>
          <pc:docMk/>
          <pc:sldMk cId="0" sldId="268"/>
        </pc:sldMkLst>
        <pc:spChg chg="mod">
          <ac:chgData name="Gülce YIKILMAZ" userId="acddd33f-32f9-4101-9684-4bad5721ace0" providerId="ADAL" clId="{4681CABE-8750-4D6B-AC7F-40D7A5C20175}" dt="2021-10-07T06:53:57.819" v="14" actId="20577"/>
          <ac:spMkLst>
            <pc:docMk/>
            <pc:sldMk cId="0" sldId="268"/>
            <ac:spMk id="41" creationId="{00000000-0000-0000-0000-000000000000}"/>
          </ac:spMkLst>
        </pc:spChg>
        <pc:spChg chg="mod">
          <ac:chgData name="Gülce YIKILMAZ" userId="acddd33f-32f9-4101-9684-4bad5721ace0" providerId="ADAL" clId="{4681CABE-8750-4D6B-AC7F-40D7A5C20175}" dt="2021-10-07T08:53:04.123" v="59" actId="20577"/>
          <ac:spMkLst>
            <pc:docMk/>
            <pc:sldMk cId="0" sldId="268"/>
            <ac:spMk id="44" creationId="{00000000-0000-0000-0000-000000000000}"/>
          </ac:spMkLst>
        </pc:spChg>
      </pc:sldChg>
      <pc:sldChg chg="modSp mod">
        <pc:chgData name="Gülce YIKILMAZ" userId="acddd33f-32f9-4101-9684-4bad5721ace0" providerId="ADAL" clId="{4681CABE-8750-4D6B-AC7F-40D7A5C20175}" dt="2021-10-07T06:54:28.312" v="37" actId="20577"/>
        <pc:sldMkLst>
          <pc:docMk/>
          <pc:sldMk cId="0" sldId="270"/>
        </pc:sldMkLst>
        <pc:spChg chg="mod">
          <ac:chgData name="Gülce YIKILMAZ" userId="acddd33f-32f9-4101-9684-4bad5721ace0" providerId="ADAL" clId="{4681CABE-8750-4D6B-AC7F-40D7A5C20175}" dt="2021-10-07T06:54:28.312" v="37" actId="20577"/>
          <ac:spMkLst>
            <pc:docMk/>
            <pc:sldMk cId="0" sldId="270"/>
            <ac:spMk id="19" creationId="{00000000-0000-0000-0000-000000000000}"/>
          </ac:spMkLst>
        </pc:spChg>
      </pc:sldChg>
    </pc:docChg>
  </pc:docChgLst>
  <pc:docChgLst>
    <pc:chgData name="Gülce YIKILMAZ" userId="acddd33f-32f9-4101-9684-4bad5721ace0" providerId="ADAL" clId="{A856095F-213F-4B69-B4AA-6616A6784A43}"/>
    <pc:docChg chg="modSld">
      <pc:chgData name="Gülce YIKILMAZ" userId="acddd33f-32f9-4101-9684-4bad5721ace0" providerId="ADAL" clId="{A856095F-213F-4B69-B4AA-6616A6784A43}" dt="2021-11-01T10:11:31.592" v="75" actId="20577"/>
      <pc:docMkLst>
        <pc:docMk/>
      </pc:docMkLst>
      <pc:sldChg chg="modSp mod">
        <pc:chgData name="Gülce YIKILMAZ" userId="acddd33f-32f9-4101-9684-4bad5721ace0" providerId="ADAL" clId="{A856095F-213F-4B69-B4AA-6616A6784A43}" dt="2021-11-01T10:11:31.592" v="75" actId="20577"/>
        <pc:sldMkLst>
          <pc:docMk/>
          <pc:sldMk cId="0" sldId="262"/>
        </pc:sldMkLst>
        <pc:spChg chg="mod">
          <ac:chgData name="Gülce YIKILMAZ" userId="acddd33f-32f9-4101-9684-4bad5721ace0" providerId="ADAL" clId="{A856095F-213F-4B69-B4AA-6616A6784A43}" dt="2021-11-01T10:11:31.592" v="75" actId="20577"/>
          <ac:spMkLst>
            <pc:docMk/>
            <pc:sldMk cId="0" sldId="262"/>
            <ac:spMk id="3" creationId="{00000000-0000-0000-0000-000000000000}"/>
          </ac:spMkLst>
        </pc:spChg>
      </pc:sldChg>
      <pc:sldChg chg="modSp mod">
        <pc:chgData name="Gülce YIKILMAZ" userId="acddd33f-32f9-4101-9684-4bad5721ace0" providerId="ADAL" clId="{A856095F-213F-4B69-B4AA-6616A6784A43}" dt="2021-11-01T10:10:14.930" v="65" actId="20577"/>
        <pc:sldMkLst>
          <pc:docMk/>
          <pc:sldMk cId="0" sldId="263"/>
        </pc:sldMkLst>
        <pc:spChg chg="mod">
          <ac:chgData name="Gülce YIKILMAZ" userId="acddd33f-32f9-4101-9684-4bad5721ace0" providerId="ADAL" clId="{A856095F-213F-4B69-B4AA-6616A6784A43}" dt="2021-11-01T10:10:14.930" v="65" actId="20577"/>
          <ac:spMkLst>
            <pc:docMk/>
            <pc:sldMk cId="0" sldId="263"/>
            <ac:spMk id="6" creationId="{00000000-0000-0000-0000-000000000000}"/>
          </ac:spMkLst>
        </pc:spChg>
      </pc:sldChg>
    </pc:docChg>
  </pc:docChgLst>
  <pc:docChgLst>
    <pc:chgData name="Dicle YÜCEL" userId="2309f2b9-3c97-45ad-8f82-6d3f71d472d2" providerId="ADAL" clId="{6DA2036D-AA5C-4553-87CF-C092763B6B9C}"/>
    <pc:docChg chg="modSld">
      <pc:chgData name="Dicle YÜCEL" userId="2309f2b9-3c97-45ad-8f82-6d3f71d472d2" providerId="ADAL" clId="{6DA2036D-AA5C-4553-87CF-C092763B6B9C}" dt="2021-08-13T07:49:14.472" v="6" actId="1035"/>
      <pc:docMkLst>
        <pc:docMk/>
      </pc:docMkLst>
      <pc:sldChg chg="modSp mod">
        <pc:chgData name="Dicle YÜCEL" userId="2309f2b9-3c97-45ad-8f82-6d3f71d472d2" providerId="ADAL" clId="{6DA2036D-AA5C-4553-87CF-C092763B6B9C}" dt="2021-08-13T07:48:43.382" v="0" actId="1076"/>
        <pc:sldMkLst>
          <pc:docMk/>
          <pc:sldMk cId="0" sldId="258"/>
        </pc:sldMkLst>
        <pc:grpChg chg="mod">
          <ac:chgData name="Dicle YÜCEL" userId="2309f2b9-3c97-45ad-8f82-6d3f71d472d2" providerId="ADAL" clId="{6DA2036D-AA5C-4553-87CF-C092763B6B9C}" dt="2021-08-13T07:48:43.382" v="0" actId="1076"/>
          <ac:grpSpMkLst>
            <pc:docMk/>
            <pc:sldMk cId="0" sldId="258"/>
            <ac:grpSpMk id="7" creationId="{00000000-0000-0000-0000-000000000000}"/>
          </ac:grpSpMkLst>
        </pc:grpChg>
      </pc:sldChg>
      <pc:sldChg chg="modSp mod">
        <pc:chgData name="Dicle YÜCEL" userId="2309f2b9-3c97-45ad-8f82-6d3f71d472d2" providerId="ADAL" clId="{6DA2036D-AA5C-4553-87CF-C092763B6B9C}" dt="2021-08-13T07:49:14.472" v="6" actId="1035"/>
        <pc:sldMkLst>
          <pc:docMk/>
          <pc:sldMk cId="0" sldId="259"/>
        </pc:sldMkLst>
        <pc:grpChg chg="mod">
          <ac:chgData name="Dicle YÜCEL" userId="2309f2b9-3c97-45ad-8f82-6d3f71d472d2" providerId="ADAL" clId="{6DA2036D-AA5C-4553-87CF-C092763B6B9C}" dt="2021-08-13T07:49:14.472" v="6" actId="1035"/>
          <ac:grpSpMkLst>
            <pc:docMk/>
            <pc:sldMk cId="0" sldId="259"/>
            <ac:grpSpMk id="7"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5.jpeg"/><Relationship Id="rId7" Type="http://schemas.openxmlformats.org/officeDocument/2006/relationships/image" Target="../media/image5.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sv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jpe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7.png"/><Relationship Id="rId7"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2.svg"/><Relationship Id="rId4" Type="http://schemas.openxmlformats.org/officeDocument/2006/relationships/image" Target="../media/image18.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a:off x="1866563" y="4155872"/>
            <a:ext cx="12334903" cy="4279027"/>
          </a:xfrm>
          <a:prstGeom prst="rect">
            <a:avLst/>
          </a:prstGeom>
          <a:solidFill>
            <a:srgbClr val="6D6D6D">
              <a:alpha val="71765"/>
            </a:srgbClr>
          </a:solidFill>
        </p:spPr>
      </p:sp>
      <p:pic>
        <p:nvPicPr>
          <p:cNvPr id="3" name="Picture 3"/>
          <p:cNvPicPr>
            <a:picLocks noChangeAspect="1"/>
          </p:cNvPicPr>
          <p:nvPr/>
        </p:nvPicPr>
        <p:blipFill>
          <a:blip r:embed="rId3"/>
          <a:srcRect l="1414" t="739" r="1178" b="1261"/>
          <a:stretch>
            <a:fillRect/>
          </a:stretch>
        </p:blipFill>
        <p:spPr>
          <a:xfrm>
            <a:off x="11128396" y="4459031"/>
            <a:ext cx="2706612" cy="2603920"/>
          </a:xfrm>
          <a:prstGeom prst="rect">
            <a:avLst/>
          </a:prstGeom>
        </p:spPr>
      </p:pic>
      <p:sp>
        <p:nvSpPr>
          <p:cNvPr id="4" name="TextBox 4"/>
          <p:cNvSpPr txBox="1"/>
          <p:nvPr/>
        </p:nvSpPr>
        <p:spPr>
          <a:xfrm>
            <a:off x="2013006" y="5498983"/>
            <a:ext cx="10685213" cy="2295525"/>
          </a:xfrm>
          <a:prstGeom prst="rect">
            <a:avLst/>
          </a:prstGeom>
        </p:spPr>
        <p:txBody>
          <a:bodyPr lIns="0" tIns="0" rIns="0" bIns="0" rtlCol="0" anchor="t">
            <a:spAutoFit/>
          </a:bodyPr>
          <a:lstStyle/>
          <a:p>
            <a:pPr>
              <a:lnSpc>
                <a:spcPts val="9000"/>
              </a:lnSpc>
            </a:pPr>
            <a:r>
              <a:rPr lang="en-US" sz="7500" spc="-150" dirty="0">
                <a:solidFill>
                  <a:srgbClr val="FDFDFD"/>
                </a:solidFill>
                <a:latin typeface="Clear Sans Regular"/>
              </a:rPr>
              <a:t>USPAR TEKSTIL COMPANY PROFILE</a:t>
            </a:r>
          </a:p>
        </p:txBody>
      </p:sp>
      <p:sp>
        <p:nvSpPr>
          <p:cNvPr id="5" name="TextBox 5"/>
          <p:cNvSpPr txBox="1"/>
          <p:nvPr/>
        </p:nvSpPr>
        <p:spPr>
          <a:xfrm>
            <a:off x="2047350" y="7734989"/>
            <a:ext cx="5308263" cy="647065"/>
          </a:xfrm>
          <a:prstGeom prst="rect">
            <a:avLst/>
          </a:prstGeom>
        </p:spPr>
        <p:txBody>
          <a:bodyPr lIns="0" tIns="0" rIns="0" bIns="0" rtlCol="0" anchor="t">
            <a:spAutoFit/>
          </a:bodyPr>
          <a:lstStyle/>
          <a:p>
            <a:pPr>
              <a:lnSpc>
                <a:spcPts val="2660"/>
              </a:lnSpc>
            </a:pPr>
            <a:r>
              <a:rPr lang="en-US" sz="1900" dirty="0">
                <a:solidFill>
                  <a:srgbClr val="FDFDFD"/>
                </a:solidFill>
                <a:latin typeface="Clear Sans Regular"/>
              </a:rPr>
              <a:t>2021</a:t>
            </a:r>
          </a:p>
          <a:p>
            <a:pPr>
              <a:lnSpc>
                <a:spcPts val="2660"/>
              </a:lnSpc>
            </a:pPr>
            <a:r>
              <a:rPr lang="en-US" sz="1900" dirty="0">
                <a:solidFill>
                  <a:srgbClr val="FDFDFD"/>
                </a:solidFill>
                <a:latin typeface="Clear Sans Regular"/>
              </a:rPr>
              <a:t>DENIZLI - TURKEY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D6D6D"/>
        </a:solidFill>
        <a:effectLst/>
      </p:bgPr>
    </p:bg>
    <p:spTree>
      <p:nvGrpSpPr>
        <p:cNvPr id="1" name=""/>
        <p:cNvGrpSpPr/>
        <p:nvPr/>
      </p:nvGrpSpPr>
      <p:grpSpPr>
        <a:xfrm>
          <a:off x="0" y="0"/>
          <a:ext cx="0" cy="0"/>
          <a:chOff x="0" y="0"/>
          <a:chExt cx="0" cy="0"/>
        </a:xfrm>
      </p:grpSpPr>
      <p:sp>
        <p:nvSpPr>
          <p:cNvPr id="2" name="AutoShape 2"/>
          <p:cNvSpPr/>
          <p:nvPr/>
        </p:nvSpPr>
        <p:spPr>
          <a:xfrm>
            <a:off x="9384167" y="2400145"/>
            <a:ext cx="9525" cy="2133909"/>
          </a:xfrm>
          <a:prstGeom prst="rect">
            <a:avLst/>
          </a:prstGeom>
          <a:solidFill>
            <a:srgbClr val="2CA9C2"/>
          </a:solidFill>
        </p:spPr>
      </p:sp>
      <p:sp>
        <p:nvSpPr>
          <p:cNvPr id="3" name="AutoShape 3"/>
          <p:cNvSpPr/>
          <p:nvPr/>
        </p:nvSpPr>
        <p:spPr>
          <a:xfrm>
            <a:off x="0" y="5758949"/>
            <a:ext cx="18288000" cy="4528051"/>
          </a:xfrm>
          <a:prstGeom prst="rect">
            <a:avLst/>
          </a:prstGeom>
          <a:solidFill>
            <a:srgbClr val="2CA9C2"/>
          </a:solidFill>
        </p:spPr>
      </p:sp>
      <p:sp>
        <p:nvSpPr>
          <p:cNvPr id="4" name="AutoShape 4"/>
          <p:cNvSpPr/>
          <p:nvPr/>
        </p:nvSpPr>
        <p:spPr>
          <a:xfrm>
            <a:off x="10546941" y="6956020"/>
            <a:ext cx="9525" cy="2133909"/>
          </a:xfrm>
          <a:prstGeom prst="rect">
            <a:avLst/>
          </a:prstGeom>
          <a:solidFill>
            <a:srgbClr val="6D6D6D"/>
          </a:solidFill>
        </p:spPr>
      </p:sp>
      <p:pic>
        <p:nvPicPr>
          <p:cNvPr id="5" name="Picture 5"/>
          <p:cNvPicPr>
            <a:picLocks noChangeAspect="1"/>
          </p:cNvPicPr>
          <p:nvPr/>
        </p:nvPicPr>
        <p:blipFill>
          <a:blip r:embed="rId2"/>
          <a:srcRect t="5768" b="5768"/>
          <a:stretch>
            <a:fillRect/>
          </a:stretch>
        </p:blipFill>
        <p:spPr>
          <a:xfrm>
            <a:off x="2327802" y="2139393"/>
            <a:ext cx="5364885" cy="7118907"/>
          </a:xfrm>
          <a:prstGeom prst="rect">
            <a:avLst/>
          </a:prstGeom>
        </p:spPr>
      </p:pic>
      <p:sp>
        <p:nvSpPr>
          <p:cNvPr id="6" name="TextBox 6"/>
          <p:cNvSpPr txBox="1"/>
          <p:nvPr/>
        </p:nvSpPr>
        <p:spPr>
          <a:xfrm>
            <a:off x="1257300" y="1472050"/>
            <a:ext cx="5288840" cy="2314575"/>
          </a:xfrm>
          <a:prstGeom prst="rect">
            <a:avLst/>
          </a:prstGeom>
        </p:spPr>
        <p:txBody>
          <a:bodyPr lIns="0" tIns="0" rIns="0" bIns="0" rtlCol="0" anchor="t">
            <a:spAutoFit/>
          </a:bodyPr>
          <a:lstStyle/>
          <a:p>
            <a:pPr marL="0" lvl="0" indent="0">
              <a:lnSpc>
                <a:spcPts val="6120"/>
              </a:lnSpc>
              <a:spcBef>
                <a:spcPct val="0"/>
              </a:spcBef>
            </a:pPr>
            <a:r>
              <a:rPr lang="en-US" sz="5100">
                <a:solidFill>
                  <a:srgbClr val="FDFDFD"/>
                </a:solidFill>
                <a:latin typeface="Clear Sans Regular"/>
              </a:rPr>
              <a:t>END-USE of USPAR PRODUCTS</a:t>
            </a:r>
          </a:p>
        </p:txBody>
      </p:sp>
      <p:sp>
        <p:nvSpPr>
          <p:cNvPr id="7" name="TextBox 7"/>
          <p:cNvSpPr txBox="1"/>
          <p:nvPr/>
        </p:nvSpPr>
        <p:spPr>
          <a:xfrm>
            <a:off x="9403217" y="2719388"/>
            <a:ext cx="6246358" cy="1495425"/>
          </a:xfrm>
          <a:prstGeom prst="rect">
            <a:avLst/>
          </a:prstGeom>
        </p:spPr>
        <p:txBody>
          <a:bodyPr lIns="0" tIns="0" rIns="0" bIns="0" rtlCol="0" anchor="t">
            <a:spAutoFit/>
          </a:bodyPr>
          <a:lstStyle/>
          <a:p>
            <a:pPr marL="539749" lvl="1" indent="-269875">
              <a:lnSpc>
                <a:spcPts val="2999"/>
              </a:lnSpc>
              <a:buFont typeface="Arial"/>
              <a:buChar char="•"/>
            </a:pPr>
            <a:r>
              <a:rPr lang="en-US" sz="2500" spc="37">
                <a:solidFill>
                  <a:srgbClr val="FDFDFD"/>
                </a:solidFill>
                <a:latin typeface="Clear Sans Regular"/>
              </a:rPr>
              <a:t>Upholstery Fabrics</a:t>
            </a:r>
          </a:p>
          <a:p>
            <a:pPr marL="539749" lvl="1" indent="-269875">
              <a:lnSpc>
                <a:spcPts val="2999"/>
              </a:lnSpc>
              <a:buFont typeface="Arial"/>
              <a:buChar char="•"/>
            </a:pPr>
            <a:r>
              <a:rPr lang="en-US" sz="2499" spc="37">
                <a:solidFill>
                  <a:srgbClr val="FDFDFD"/>
                </a:solidFill>
                <a:latin typeface="Clear Sans Regular"/>
              </a:rPr>
              <a:t>Tent-Sun Protection</a:t>
            </a:r>
          </a:p>
          <a:p>
            <a:pPr marL="539749" lvl="1" indent="-269875">
              <a:lnSpc>
                <a:spcPts val="2999"/>
              </a:lnSpc>
              <a:buFont typeface="Arial"/>
              <a:buChar char="•"/>
            </a:pPr>
            <a:r>
              <a:rPr lang="en-US" sz="2499" spc="37">
                <a:solidFill>
                  <a:srgbClr val="FDFDFD"/>
                </a:solidFill>
                <a:latin typeface="Clear Sans Regular"/>
              </a:rPr>
              <a:t>Workwear</a:t>
            </a:r>
          </a:p>
          <a:p>
            <a:pPr marL="539750" lvl="1" indent="-269875">
              <a:lnSpc>
                <a:spcPts val="3000"/>
              </a:lnSpc>
              <a:buFont typeface="Arial"/>
              <a:buChar char="•"/>
            </a:pPr>
            <a:r>
              <a:rPr lang="en-US" sz="2499" spc="37">
                <a:solidFill>
                  <a:srgbClr val="FDFDFD"/>
                </a:solidFill>
                <a:latin typeface="Clear Sans Regular"/>
              </a:rPr>
              <a:t>Protect Wear</a:t>
            </a:r>
          </a:p>
        </p:txBody>
      </p:sp>
      <p:sp>
        <p:nvSpPr>
          <p:cNvPr id="8" name="TextBox 8"/>
          <p:cNvSpPr txBox="1"/>
          <p:nvPr/>
        </p:nvSpPr>
        <p:spPr>
          <a:xfrm>
            <a:off x="10551703" y="7089525"/>
            <a:ext cx="6226584" cy="1866900"/>
          </a:xfrm>
          <a:prstGeom prst="rect">
            <a:avLst/>
          </a:prstGeom>
        </p:spPr>
        <p:txBody>
          <a:bodyPr lIns="0" tIns="0" rIns="0" bIns="0" rtlCol="0" anchor="t">
            <a:spAutoFit/>
          </a:bodyPr>
          <a:lstStyle/>
          <a:p>
            <a:pPr marL="539749" lvl="1" indent="-269875">
              <a:lnSpc>
                <a:spcPts val="2999"/>
              </a:lnSpc>
              <a:buFont typeface="Arial"/>
              <a:buChar char="•"/>
            </a:pPr>
            <a:r>
              <a:rPr lang="en-US" sz="2500" spc="37">
                <a:solidFill>
                  <a:srgbClr val="FDFDFD"/>
                </a:solidFill>
                <a:latin typeface="Clear Sans Regular"/>
              </a:rPr>
              <a:t>Abrasive Cloth</a:t>
            </a:r>
          </a:p>
          <a:p>
            <a:pPr marL="539749" lvl="1" indent="-269875">
              <a:lnSpc>
                <a:spcPts val="2999"/>
              </a:lnSpc>
              <a:buFont typeface="Arial"/>
              <a:buChar char="•"/>
            </a:pPr>
            <a:r>
              <a:rPr lang="en-US" sz="2499" spc="37">
                <a:solidFill>
                  <a:srgbClr val="FDFDFD"/>
                </a:solidFill>
                <a:latin typeface="Clear Sans Regular"/>
              </a:rPr>
              <a:t>Coated Textiles</a:t>
            </a:r>
          </a:p>
          <a:p>
            <a:pPr marL="539749" lvl="1" indent="-269875">
              <a:lnSpc>
                <a:spcPts val="2999"/>
              </a:lnSpc>
              <a:buFont typeface="Arial"/>
              <a:buChar char="•"/>
            </a:pPr>
            <a:r>
              <a:rPr lang="en-US" sz="2499" spc="37">
                <a:solidFill>
                  <a:srgbClr val="FDFDFD"/>
                </a:solidFill>
                <a:latin typeface="Clear Sans Regular"/>
              </a:rPr>
              <a:t>Packtech</a:t>
            </a:r>
          </a:p>
          <a:p>
            <a:pPr marL="539749" lvl="1" indent="-269875">
              <a:lnSpc>
                <a:spcPts val="2999"/>
              </a:lnSpc>
              <a:buFont typeface="Arial"/>
              <a:buChar char="•"/>
            </a:pPr>
            <a:r>
              <a:rPr lang="en-US" sz="2499" spc="37">
                <a:solidFill>
                  <a:srgbClr val="FDFDFD"/>
                </a:solidFill>
                <a:latin typeface="Clear Sans Regular"/>
              </a:rPr>
              <a:t>Home Textile</a:t>
            </a:r>
          </a:p>
          <a:p>
            <a:pPr marL="539750" lvl="1" indent="-269875">
              <a:lnSpc>
                <a:spcPts val="3000"/>
              </a:lnSpc>
              <a:buFont typeface="Arial"/>
              <a:buChar char="•"/>
            </a:pPr>
            <a:r>
              <a:rPr lang="en-US" sz="2499" spc="37">
                <a:solidFill>
                  <a:srgbClr val="FDFDFD"/>
                </a:solidFill>
                <a:latin typeface="Clear Sans Regular"/>
              </a:rPr>
              <a:t>Medical</a:t>
            </a:r>
          </a:p>
        </p:txBody>
      </p:sp>
      <p:grpSp>
        <p:nvGrpSpPr>
          <p:cNvPr id="9" name="Group 9"/>
          <p:cNvGrpSpPr/>
          <p:nvPr/>
        </p:nvGrpSpPr>
        <p:grpSpPr>
          <a:xfrm>
            <a:off x="17020452" y="1852477"/>
            <a:ext cx="1277073" cy="800257"/>
            <a:chOff x="0" y="0"/>
            <a:chExt cx="1702765" cy="1067010"/>
          </a:xfrm>
        </p:grpSpPr>
        <p:sp>
          <p:nvSpPr>
            <p:cNvPr id="10" name="AutoShape 10"/>
            <p:cNvSpPr/>
            <p:nvPr/>
          </p:nvSpPr>
          <p:spPr>
            <a:xfrm>
              <a:off x="0" y="0"/>
              <a:ext cx="1702765" cy="1067010"/>
            </a:xfrm>
            <a:prstGeom prst="rect">
              <a:avLst/>
            </a:prstGeom>
            <a:solidFill>
              <a:srgbClr val="2CA9C2"/>
            </a:solidFill>
          </p:spPr>
        </p:sp>
        <p:pic>
          <p:nvPicPr>
            <p:cNvPr id="11" name="Picture 1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2840" y="375094"/>
              <a:ext cx="717085" cy="316821"/>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863" r="5735"/>
          <a:stretch>
            <a:fillRect/>
          </a:stretch>
        </p:blipFill>
        <p:spPr>
          <a:xfrm>
            <a:off x="1028700" y="1028700"/>
            <a:ext cx="10729508" cy="8229600"/>
          </a:xfrm>
          <a:prstGeom prst="rect">
            <a:avLst/>
          </a:prstGeom>
        </p:spPr>
      </p:pic>
      <p:pic>
        <p:nvPicPr>
          <p:cNvPr id="3" name="Picture 3"/>
          <p:cNvPicPr>
            <a:picLocks noChangeAspect="1"/>
          </p:cNvPicPr>
          <p:nvPr/>
        </p:nvPicPr>
        <p:blipFill>
          <a:blip r:embed="rId3"/>
          <a:srcRect t="13562" b="13562"/>
          <a:stretch>
            <a:fillRect/>
          </a:stretch>
        </p:blipFill>
        <p:spPr>
          <a:xfrm>
            <a:off x="12266485" y="3800475"/>
            <a:ext cx="4992815" cy="5457825"/>
          </a:xfrm>
          <a:prstGeom prst="rect">
            <a:avLst/>
          </a:prstGeom>
        </p:spPr>
      </p:pic>
      <p:grpSp>
        <p:nvGrpSpPr>
          <p:cNvPr id="4" name="Group 4"/>
          <p:cNvGrpSpPr/>
          <p:nvPr/>
        </p:nvGrpSpPr>
        <p:grpSpPr>
          <a:xfrm>
            <a:off x="1028700" y="6743700"/>
            <a:ext cx="5364754" cy="2514600"/>
            <a:chOff x="0" y="0"/>
            <a:chExt cx="1814744" cy="850618"/>
          </a:xfrm>
        </p:grpSpPr>
        <p:sp>
          <p:nvSpPr>
            <p:cNvPr id="5" name="Freeform 5"/>
            <p:cNvSpPr/>
            <p:nvPr/>
          </p:nvSpPr>
          <p:spPr>
            <a:xfrm>
              <a:off x="0" y="0"/>
              <a:ext cx="1814744" cy="850618"/>
            </a:xfrm>
            <a:custGeom>
              <a:avLst/>
              <a:gdLst/>
              <a:ahLst/>
              <a:cxnLst/>
              <a:rect l="l" t="t" r="r" b="b"/>
              <a:pathLst>
                <a:path w="1814744" h="850618">
                  <a:moveTo>
                    <a:pt x="0" y="0"/>
                  </a:moveTo>
                  <a:lnTo>
                    <a:pt x="1814744" y="0"/>
                  </a:lnTo>
                  <a:lnTo>
                    <a:pt x="1814744" y="850618"/>
                  </a:lnTo>
                  <a:lnTo>
                    <a:pt x="0" y="850618"/>
                  </a:lnTo>
                  <a:close/>
                </a:path>
              </a:pathLst>
            </a:custGeom>
            <a:solidFill>
              <a:srgbClr val="555555"/>
            </a:solidFill>
          </p:spPr>
        </p:sp>
      </p:grpSp>
      <p:sp>
        <p:nvSpPr>
          <p:cNvPr id="6" name="AutoShape 6"/>
          <p:cNvSpPr/>
          <p:nvPr/>
        </p:nvSpPr>
        <p:spPr>
          <a:xfrm rot="5400000">
            <a:off x="15865325" y="414233"/>
            <a:ext cx="1219408" cy="0"/>
          </a:xfrm>
          <a:prstGeom prst="line">
            <a:avLst/>
          </a:prstGeom>
          <a:ln w="9525" cap="rnd">
            <a:solidFill>
              <a:srgbClr val="FDFDFD"/>
            </a:solidFill>
            <a:prstDash val="solid"/>
            <a:headEnd type="none" w="sm" len="sm"/>
            <a:tailEnd type="none" w="sm" len="sm"/>
          </a:ln>
        </p:spPr>
      </p:sp>
      <p:grpSp>
        <p:nvGrpSpPr>
          <p:cNvPr id="7" name="Group 7"/>
          <p:cNvGrpSpPr/>
          <p:nvPr/>
        </p:nvGrpSpPr>
        <p:grpSpPr>
          <a:xfrm>
            <a:off x="12266485" y="1028700"/>
            <a:ext cx="4992815" cy="2390096"/>
            <a:chOff x="0" y="0"/>
            <a:chExt cx="1688927" cy="808502"/>
          </a:xfrm>
        </p:grpSpPr>
        <p:sp>
          <p:nvSpPr>
            <p:cNvPr id="8" name="Freeform 8"/>
            <p:cNvSpPr/>
            <p:nvPr/>
          </p:nvSpPr>
          <p:spPr>
            <a:xfrm>
              <a:off x="0" y="0"/>
              <a:ext cx="1688927" cy="808502"/>
            </a:xfrm>
            <a:custGeom>
              <a:avLst/>
              <a:gdLst/>
              <a:ahLst/>
              <a:cxnLst/>
              <a:rect l="l" t="t" r="r" b="b"/>
              <a:pathLst>
                <a:path w="1688927" h="808502">
                  <a:moveTo>
                    <a:pt x="0" y="0"/>
                  </a:moveTo>
                  <a:lnTo>
                    <a:pt x="1688927" y="0"/>
                  </a:lnTo>
                  <a:lnTo>
                    <a:pt x="1688927" y="808502"/>
                  </a:lnTo>
                  <a:lnTo>
                    <a:pt x="0" y="808502"/>
                  </a:lnTo>
                  <a:close/>
                </a:path>
              </a:pathLst>
            </a:custGeom>
            <a:solidFill>
              <a:srgbClr val="555555"/>
            </a:solidFill>
          </p:spPr>
        </p:sp>
      </p:grpSp>
      <p:sp>
        <p:nvSpPr>
          <p:cNvPr id="9" name="TextBox 9"/>
          <p:cNvSpPr txBox="1"/>
          <p:nvPr/>
        </p:nvSpPr>
        <p:spPr>
          <a:xfrm>
            <a:off x="12460207" y="1698162"/>
            <a:ext cx="4724299" cy="356235"/>
          </a:xfrm>
          <a:prstGeom prst="rect">
            <a:avLst/>
          </a:prstGeom>
        </p:spPr>
        <p:txBody>
          <a:bodyPr lIns="0" tIns="0" rIns="0" bIns="0" rtlCol="0" anchor="t">
            <a:spAutoFit/>
          </a:bodyPr>
          <a:lstStyle/>
          <a:p>
            <a:pPr marL="0" lvl="0" indent="0" algn="l">
              <a:lnSpc>
                <a:spcPts val="2940"/>
              </a:lnSpc>
              <a:spcBef>
                <a:spcPct val="0"/>
              </a:spcBef>
            </a:pPr>
            <a:endParaRPr/>
          </a:p>
        </p:txBody>
      </p:sp>
      <p:grpSp>
        <p:nvGrpSpPr>
          <p:cNvPr id="10" name="Group 10"/>
          <p:cNvGrpSpPr/>
          <p:nvPr/>
        </p:nvGrpSpPr>
        <p:grpSpPr>
          <a:xfrm>
            <a:off x="17020452" y="1852477"/>
            <a:ext cx="1277073" cy="800257"/>
            <a:chOff x="0" y="0"/>
            <a:chExt cx="1702765" cy="1067010"/>
          </a:xfrm>
        </p:grpSpPr>
        <p:sp>
          <p:nvSpPr>
            <p:cNvPr id="11" name="AutoShape 11"/>
            <p:cNvSpPr/>
            <p:nvPr/>
          </p:nvSpPr>
          <p:spPr>
            <a:xfrm>
              <a:off x="0" y="0"/>
              <a:ext cx="1702765" cy="1067010"/>
            </a:xfrm>
            <a:prstGeom prst="rect">
              <a:avLst/>
            </a:prstGeom>
            <a:solidFill>
              <a:srgbClr val="2CA9C2"/>
            </a:solidFill>
          </p:spPr>
        </p:sp>
        <p:pic>
          <p:nvPicPr>
            <p:cNvPr id="12" name="Picture 1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2840" y="375094"/>
              <a:ext cx="717085" cy="316821"/>
            </a:xfrm>
            <a:prstGeom prst="rect">
              <a:avLst/>
            </a:prstGeom>
          </p:spPr>
        </p:pic>
      </p:grpSp>
      <p:grpSp>
        <p:nvGrpSpPr>
          <p:cNvPr id="13" name="Group 13"/>
          <p:cNvGrpSpPr/>
          <p:nvPr/>
        </p:nvGrpSpPr>
        <p:grpSpPr>
          <a:xfrm>
            <a:off x="12460207" y="1164557"/>
            <a:ext cx="4560244" cy="2176099"/>
            <a:chOff x="0" y="0"/>
            <a:chExt cx="6080326" cy="2901465"/>
          </a:xfrm>
        </p:grpSpPr>
        <p:sp>
          <p:nvSpPr>
            <p:cNvPr id="14" name="TextBox 14"/>
            <p:cNvSpPr txBox="1"/>
            <p:nvPr/>
          </p:nvSpPr>
          <p:spPr>
            <a:xfrm>
              <a:off x="0" y="-47625"/>
              <a:ext cx="6080326" cy="471805"/>
            </a:xfrm>
            <a:prstGeom prst="rect">
              <a:avLst/>
            </a:prstGeom>
          </p:spPr>
          <p:txBody>
            <a:bodyPr lIns="0" tIns="0" rIns="0" bIns="0" rtlCol="0" anchor="t">
              <a:spAutoFit/>
            </a:bodyPr>
            <a:lstStyle/>
            <a:p>
              <a:pPr marL="0" lvl="0" indent="0" algn="l">
                <a:lnSpc>
                  <a:spcPts val="2940"/>
                </a:lnSpc>
                <a:spcBef>
                  <a:spcPct val="0"/>
                </a:spcBef>
              </a:pPr>
              <a:r>
                <a:rPr lang="en-US" sz="2100" spc="252">
                  <a:solidFill>
                    <a:srgbClr val="FDFDFD"/>
                  </a:solidFill>
                  <a:latin typeface="Clear Sans Regular Bold"/>
                </a:rPr>
                <a:t>FABRIC LABORATORY</a:t>
              </a:r>
            </a:p>
          </p:txBody>
        </p:sp>
        <p:sp>
          <p:nvSpPr>
            <p:cNvPr id="15" name="TextBox 15"/>
            <p:cNvSpPr txBox="1"/>
            <p:nvPr/>
          </p:nvSpPr>
          <p:spPr>
            <a:xfrm>
              <a:off x="0" y="568263"/>
              <a:ext cx="6080326" cy="2333202"/>
            </a:xfrm>
            <a:prstGeom prst="rect">
              <a:avLst/>
            </a:prstGeom>
          </p:spPr>
          <p:txBody>
            <a:bodyPr lIns="0" tIns="0" rIns="0" bIns="0" rtlCol="0" anchor="t">
              <a:spAutoFit/>
            </a:bodyPr>
            <a:lstStyle/>
            <a:p>
              <a:pPr>
                <a:lnSpc>
                  <a:spcPts val="2379"/>
                </a:lnSpc>
              </a:pPr>
              <a:r>
                <a:rPr lang="en-US" sz="1700">
                  <a:solidFill>
                    <a:srgbClr val="FDFDFD"/>
                  </a:solidFill>
                  <a:latin typeface="Clear Sans Regular"/>
                </a:rPr>
                <a:t>Memmert HPP 110-Condition Cabin</a:t>
              </a:r>
            </a:p>
            <a:p>
              <a:pPr>
                <a:lnSpc>
                  <a:spcPts val="2379"/>
                </a:lnSpc>
              </a:pPr>
              <a:r>
                <a:rPr lang="en-US" sz="1700">
                  <a:solidFill>
                    <a:srgbClr val="FDFDFD"/>
                  </a:solidFill>
                  <a:latin typeface="Arimo"/>
                </a:rPr>
                <a:t>DIN EN 20139</a:t>
              </a:r>
            </a:p>
            <a:p>
              <a:pPr>
                <a:lnSpc>
                  <a:spcPts val="2379"/>
                </a:lnSpc>
              </a:pPr>
              <a:r>
                <a:rPr lang="en-US" sz="1700">
                  <a:solidFill>
                    <a:srgbClr val="FDFDFD"/>
                  </a:solidFill>
                  <a:latin typeface="Arimo"/>
                </a:rPr>
                <a:t>Digital Fabric Thickness Gauge</a:t>
              </a:r>
            </a:p>
            <a:p>
              <a:pPr>
                <a:lnSpc>
                  <a:spcPts val="2379"/>
                </a:lnSpc>
              </a:pPr>
              <a:r>
                <a:rPr lang="en-US" sz="1700">
                  <a:solidFill>
                    <a:srgbClr val="FDFDFD"/>
                  </a:solidFill>
                  <a:latin typeface="Clear Sans Regular"/>
                </a:rPr>
                <a:t>Zwick Roell Z005</a:t>
              </a:r>
            </a:p>
            <a:p>
              <a:pPr>
                <a:lnSpc>
                  <a:spcPts val="2380"/>
                </a:lnSpc>
              </a:pPr>
              <a:r>
                <a:rPr lang="en-US" sz="1700">
                  <a:solidFill>
                    <a:srgbClr val="FDFDFD"/>
                  </a:solidFill>
                  <a:latin typeface="Clear Sans Regular"/>
                </a:rPr>
                <a:t>Prowhite Airpermeability Tester</a:t>
              </a:r>
            </a:p>
            <a:p>
              <a:pPr marL="0" lvl="0" indent="0">
                <a:lnSpc>
                  <a:spcPts val="2379"/>
                </a:lnSpc>
                <a:spcBef>
                  <a:spcPct val="0"/>
                </a:spcBef>
              </a:pPr>
              <a:r>
                <a:rPr lang="en-US" sz="1700">
                  <a:solidFill>
                    <a:srgbClr val="FDFDFD"/>
                  </a:solidFill>
                  <a:latin typeface="Clear Sans Regular"/>
                </a:rPr>
                <a:t> </a:t>
              </a:r>
            </a:p>
          </p:txBody>
        </p:sp>
      </p:grpSp>
      <p:grpSp>
        <p:nvGrpSpPr>
          <p:cNvPr id="16" name="Group 16"/>
          <p:cNvGrpSpPr/>
          <p:nvPr/>
        </p:nvGrpSpPr>
        <p:grpSpPr>
          <a:xfrm>
            <a:off x="1348927" y="7035066"/>
            <a:ext cx="4724299" cy="1931869"/>
            <a:chOff x="0" y="0"/>
            <a:chExt cx="6299066" cy="2575825"/>
          </a:xfrm>
        </p:grpSpPr>
        <p:sp>
          <p:nvSpPr>
            <p:cNvPr id="17" name="TextBox 17"/>
            <p:cNvSpPr txBox="1"/>
            <p:nvPr/>
          </p:nvSpPr>
          <p:spPr>
            <a:xfrm>
              <a:off x="0" y="-47625"/>
              <a:ext cx="6299066" cy="471805"/>
            </a:xfrm>
            <a:prstGeom prst="rect">
              <a:avLst/>
            </a:prstGeom>
          </p:spPr>
          <p:txBody>
            <a:bodyPr lIns="0" tIns="0" rIns="0" bIns="0" rtlCol="0" anchor="t">
              <a:spAutoFit/>
            </a:bodyPr>
            <a:lstStyle/>
            <a:p>
              <a:pPr marL="0" lvl="0" indent="0" algn="l">
                <a:lnSpc>
                  <a:spcPts val="2940"/>
                </a:lnSpc>
                <a:spcBef>
                  <a:spcPct val="0"/>
                </a:spcBef>
              </a:pPr>
              <a:r>
                <a:rPr lang="en-US" sz="2100" spc="252">
                  <a:solidFill>
                    <a:srgbClr val="FDFDFD"/>
                  </a:solidFill>
                  <a:latin typeface="Clear Sans Regular Bold"/>
                </a:rPr>
                <a:t>FIBER AND YARN LABORATORY</a:t>
              </a:r>
            </a:p>
          </p:txBody>
        </p:sp>
        <p:sp>
          <p:nvSpPr>
            <p:cNvPr id="18" name="TextBox 18"/>
            <p:cNvSpPr txBox="1"/>
            <p:nvPr/>
          </p:nvSpPr>
          <p:spPr>
            <a:xfrm>
              <a:off x="0" y="636324"/>
              <a:ext cx="6299066" cy="1939502"/>
            </a:xfrm>
            <a:prstGeom prst="rect">
              <a:avLst/>
            </a:prstGeom>
          </p:spPr>
          <p:txBody>
            <a:bodyPr lIns="0" tIns="0" rIns="0" bIns="0" rtlCol="0" anchor="t">
              <a:spAutoFit/>
            </a:bodyPr>
            <a:lstStyle/>
            <a:p>
              <a:pPr>
                <a:lnSpc>
                  <a:spcPts val="2380"/>
                </a:lnSpc>
              </a:pPr>
              <a:r>
                <a:rPr lang="en-US" sz="1700">
                  <a:solidFill>
                    <a:srgbClr val="FDFDFD"/>
                  </a:solidFill>
                  <a:latin typeface="Clear Sans Regular"/>
                </a:rPr>
                <a:t>High Volume Instrument (HVI)</a:t>
              </a:r>
            </a:p>
            <a:p>
              <a:pPr>
                <a:lnSpc>
                  <a:spcPts val="2380"/>
                </a:lnSpc>
              </a:pPr>
              <a:r>
                <a:rPr lang="en-US" sz="1700">
                  <a:solidFill>
                    <a:srgbClr val="FDFDFD"/>
                  </a:solidFill>
                  <a:latin typeface="Clear Sans Regular"/>
                </a:rPr>
                <a:t>Uster Tester 4 SE Conveyor-Sensor CS</a:t>
              </a:r>
            </a:p>
            <a:p>
              <a:pPr>
                <a:lnSpc>
                  <a:spcPts val="2380"/>
                </a:lnSpc>
              </a:pPr>
              <a:r>
                <a:rPr lang="en-US" sz="1700">
                  <a:solidFill>
                    <a:srgbClr val="FDFDFD"/>
                  </a:solidFill>
                  <a:latin typeface="Clear Sans Regular"/>
                </a:rPr>
                <a:t>Uster Tensojet</a:t>
              </a:r>
            </a:p>
            <a:p>
              <a:pPr>
                <a:lnSpc>
                  <a:spcPts val="2380"/>
                </a:lnSpc>
              </a:pPr>
              <a:r>
                <a:rPr lang="en-US" sz="1700">
                  <a:solidFill>
                    <a:srgbClr val="FDFDFD"/>
                  </a:solidFill>
                  <a:latin typeface="Clear Sans Regular"/>
                </a:rPr>
                <a:t>Uster Tenso Rapid 4</a:t>
              </a:r>
            </a:p>
            <a:p>
              <a:pPr marL="0" lvl="0" indent="0">
                <a:lnSpc>
                  <a:spcPts val="2379"/>
                </a:lnSpc>
                <a:spcBef>
                  <a:spcPct val="0"/>
                </a:spcBef>
              </a:pPr>
              <a:r>
                <a:rPr lang="en-US" sz="1700">
                  <a:solidFill>
                    <a:srgbClr val="FDFDFD"/>
                  </a:solidFill>
                  <a:latin typeface="Clear Sans Regular"/>
                </a:rPr>
                <a:t>Uster MN100 Nep Tester</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8878" r="17104"/>
          <a:stretch>
            <a:fillRect/>
          </a:stretch>
        </p:blipFill>
        <p:spPr>
          <a:xfrm>
            <a:off x="8419325" y="0"/>
            <a:ext cx="9878200" cy="10287000"/>
          </a:xfrm>
          <a:prstGeom prst="rect">
            <a:avLst/>
          </a:prstGeom>
        </p:spPr>
      </p:pic>
      <p:grpSp>
        <p:nvGrpSpPr>
          <p:cNvPr id="3" name="Group 3"/>
          <p:cNvGrpSpPr/>
          <p:nvPr/>
        </p:nvGrpSpPr>
        <p:grpSpPr>
          <a:xfrm>
            <a:off x="17010927" y="1844781"/>
            <a:ext cx="1277073" cy="800257"/>
            <a:chOff x="0" y="0"/>
            <a:chExt cx="1702765" cy="1067010"/>
          </a:xfrm>
        </p:grpSpPr>
        <p:sp>
          <p:nvSpPr>
            <p:cNvPr id="4" name="AutoShape 4"/>
            <p:cNvSpPr/>
            <p:nvPr/>
          </p:nvSpPr>
          <p:spPr>
            <a:xfrm>
              <a:off x="0" y="0"/>
              <a:ext cx="1702765" cy="1067010"/>
            </a:xfrm>
            <a:prstGeom prst="rect">
              <a:avLst/>
            </a:prstGeom>
            <a:solidFill>
              <a:srgbClr val="6D6D6D"/>
            </a:solidFill>
          </p:spPr>
        </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2840" y="375094"/>
              <a:ext cx="717085" cy="316821"/>
            </a:xfrm>
            <a:prstGeom prst="rect">
              <a:avLst/>
            </a:prstGeom>
          </p:spPr>
        </p:pic>
      </p:grpSp>
      <p:grpSp>
        <p:nvGrpSpPr>
          <p:cNvPr id="6" name="Group 6"/>
          <p:cNvGrpSpPr/>
          <p:nvPr/>
        </p:nvGrpSpPr>
        <p:grpSpPr>
          <a:xfrm>
            <a:off x="1028700" y="3927246"/>
            <a:ext cx="6848475" cy="2432509"/>
            <a:chOff x="0" y="0"/>
            <a:chExt cx="9131300" cy="3243345"/>
          </a:xfrm>
        </p:grpSpPr>
        <p:sp>
          <p:nvSpPr>
            <p:cNvPr id="7" name="AutoShape 7"/>
            <p:cNvSpPr/>
            <p:nvPr/>
          </p:nvSpPr>
          <p:spPr>
            <a:xfrm>
              <a:off x="0" y="0"/>
              <a:ext cx="12700" cy="3243345"/>
            </a:xfrm>
            <a:prstGeom prst="rect">
              <a:avLst/>
            </a:prstGeom>
            <a:solidFill>
              <a:srgbClr val="2CA9C2"/>
            </a:solidFill>
          </p:spPr>
        </p:sp>
        <p:sp>
          <p:nvSpPr>
            <p:cNvPr id="8" name="TextBox 8"/>
            <p:cNvSpPr txBox="1"/>
            <p:nvPr/>
          </p:nvSpPr>
          <p:spPr>
            <a:xfrm>
              <a:off x="1003300" y="812894"/>
              <a:ext cx="8128000" cy="1569932"/>
            </a:xfrm>
            <a:prstGeom prst="rect">
              <a:avLst/>
            </a:prstGeom>
          </p:spPr>
          <p:txBody>
            <a:bodyPr lIns="0" tIns="0" rIns="0" bIns="0" rtlCol="0" anchor="t">
              <a:spAutoFit/>
            </a:bodyPr>
            <a:lstStyle/>
            <a:p>
              <a:pPr marL="0" lvl="0" indent="0" algn="just">
                <a:lnSpc>
                  <a:spcPts val="3219"/>
                </a:lnSpc>
                <a:spcBef>
                  <a:spcPct val="0"/>
                </a:spcBef>
              </a:pPr>
              <a:r>
                <a:rPr lang="en-US" sz="2300">
                  <a:solidFill>
                    <a:srgbClr val="555555"/>
                  </a:solidFill>
                  <a:latin typeface="Clear Sans Regular"/>
                </a:rPr>
                <a:t>Concerning the customer demand, Uspar is capable of packing with the advantage of Folding System.</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rcRect/>
          <a:stretch>
            <a:fillRect/>
          </a:stretch>
        </a:blipFill>
        <a:effectLst/>
      </p:bgPr>
    </p:bg>
    <p:spTree>
      <p:nvGrpSpPr>
        <p:cNvPr id="1" name=""/>
        <p:cNvGrpSpPr/>
        <p:nvPr/>
      </p:nvGrpSpPr>
      <p:grpSpPr>
        <a:xfrm>
          <a:off x="0" y="0"/>
          <a:ext cx="0" cy="0"/>
          <a:chOff x="0" y="0"/>
          <a:chExt cx="0" cy="0"/>
        </a:xfrm>
      </p:grpSpPr>
      <p:sp>
        <p:nvSpPr>
          <p:cNvPr id="2" name="AutoShape 2"/>
          <p:cNvSpPr/>
          <p:nvPr/>
        </p:nvSpPr>
        <p:spPr>
          <a:xfrm rot="-5400000">
            <a:off x="9022013" y="-594086"/>
            <a:ext cx="60798" cy="13901478"/>
          </a:xfrm>
          <a:prstGeom prst="rect">
            <a:avLst/>
          </a:prstGeom>
          <a:solidFill>
            <a:srgbClr val="FDFDFD">
              <a:alpha val="6667"/>
            </a:srgbClr>
          </a:solidFill>
        </p:spPr>
      </p:sp>
      <p:grpSp>
        <p:nvGrpSpPr>
          <p:cNvPr id="3" name="Group 3"/>
          <p:cNvGrpSpPr/>
          <p:nvPr/>
        </p:nvGrpSpPr>
        <p:grpSpPr>
          <a:xfrm rot="5400000">
            <a:off x="1355906" y="6687468"/>
            <a:ext cx="1013631" cy="256912"/>
            <a:chOff x="0" y="0"/>
            <a:chExt cx="2004282" cy="508000"/>
          </a:xfrm>
        </p:grpSpPr>
        <p:sp>
          <p:nvSpPr>
            <p:cNvPr id="4" name="Freeform 4"/>
            <p:cNvSpPr/>
            <p:nvPr/>
          </p:nvSpPr>
          <p:spPr>
            <a:xfrm>
              <a:off x="1556884"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FFFFFF"/>
            </a:solidFill>
            <a:ln>
              <a:solidFill>
                <a:srgbClr val="000000"/>
              </a:solidFill>
            </a:ln>
          </p:spPr>
        </p:sp>
        <p:sp>
          <p:nvSpPr>
            <p:cNvPr id="5" name="Freeform 5"/>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6D6D6D"/>
            </a:solidFill>
          </p:spPr>
        </p:sp>
      </p:grpSp>
      <p:grpSp>
        <p:nvGrpSpPr>
          <p:cNvPr id="6" name="Group 6"/>
          <p:cNvGrpSpPr/>
          <p:nvPr/>
        </p:nvGrpSpPr>
        <p:grpSpPr>
          <a:xfrm>
            <a:off x="1137312" y="5982854"/>
            <a:ext cx="1481850" cy="652511"/>
            <a:chOff x="0" y="0"/>
            <a:chExt cx="1709784" cy="752878"/>
          </a:xfrm>
        </p:grpSpPr>
        <p:sp>
          <p:nvSpPr>
            <p:cNvPr id="7" name="Freeform 7"/>
            <p:cNvSpPr/>
            <p:nvPr/>
          </p:nvSpPr>
          <p:spPr>
            <a:xfrm>
              <a:off x="0" y="0"/>
              <a:ext cx="1709784" cy="752878"/>
            </a:xfrm>
            <a:custGeom>
              <a:avLst/>
              <a:gdLst/>
              <a:ahLst/>
              <a:cxnLst/>
              <a:rect l="l" t="t" r="r" b="b"/>
              <a:pathLst>
                <a:path w="1709784" h="752878">
                  <a:moveTo>
                    <a:pt x="1585324" y="752878"/>
                  </a:moveTo>
                  <a:lnTo>
                    <a:pt x="124460" y="752878"/>
                  </a:lnTo>
                  <a:cubicBezTo>
                    <a:pt x="55880" y="752878"/>
                    <a:pt x="0" y="696998"/>
                    <a:pt x="0" y="628418"/>
                  </a:cubicBezTo>
                  <a:lnTo>
                    <a:pt x="0" y="124460"/>
                  </a:lnTo>
                  <a:cubicBezTo>
                    <a:pt x="0" y="55880"/>
                    <a:pt x="55880" y="0"/>
                    <a:pt x="124460" y="0"/>
                  </a:cubicBezTo>
                  <a:lnTo>
                    <a:pt x="1585324" y="0"/>
                  </a:lnTo>
                  <a:cubicBezTo>
                    <a:pt x="1653904" y="0"/>
                    <a:pt x="1709784" y="55880"/>
                    <a:pt x="1709784" y="124460"/>
                  </a:cubicBezTo>
                  <a:lnTo>
                    <a:pt x="1709784" y="628418"/>
                  </a:lnTo>
                  <a:cubicBezTo>
                    <a:pt x="1709784" y="696998"/>
                    <a:pt x="1653904" y="752878"/>
                    <a:pt x="1585324" y="752878"/>
                  </a:cubicBezTo>
                  <a:close/>
                </a:path>
              </a:pathLst>
            </a:custGeom>
            <a:solidFill>
              <a:srgbClr val="6D6D6D"/>
            </a:solidFill>
          </p:spPr>
        </p:sp>
      </p:grpSp>
      <p:sp>
        <p:nvSpPr>
          <p:cNvPr id="8" name="TextBox 8"/>
          <p:cNvSpPr txBox="1"/>
          <p:nvPr/>
        </p:nvSpPr>
        <p:spPr>
          <a:xfrm>
            <a:off x="1389942" y="6031931"/>
            <a:ext cx="909638" cy="459105"/>
          </a:xfrm>
          <a:prstGeom prst="rect">
            <a:avLst/>
          </a:prstGeom>
        </p:spPr>
        <p:txBody>
          <a:bodyPr lIns="0" tIns="0" rIns="0" bIns="0" rtlCol="0" anchor="t">
            <a:spAutoFit/>
          </a:bodyPr>
          <a:lstStyle/>
          <a:p>
            <a:pPr algn="ctr">
              <a:lnSpc>
                <a:spcPts val="3840"/>
              </a:lnSpc>
            </a:pPr>
            <a:r>
              <a:rPr lang="en-US" sz="2400" spc="290">
                <a:solidFill>
                  <a:srgbClr val="FDFDFD"/>
                </a:solidFill>
                <a:latin typeface="Aileron Regular Bold"/>
              </a:rPr>
              <a:t>1986</a:t>
            </a:r>
          </a:p>
        </p:txBody>
      </p:sp>
      <p:grpSp>
        <p:nvGrpSpPr>
          <p:cNvPr id="9" name="Group 9"/>
          <p:cNvGrpSpPr/>
          <p:nvPr/>
        </p:nvGrpSpPr>
        <p:grpSpPr>
          <a:xfrm rot="-5400000">
            <a:off x="3257514" y="5690983"/>
            <a:ext cx="1013631" cy="256912"/>
            <a:chOff x="0" y="0"/>
            <a:chExt cx="2004282" cy="508000"/>
          </a:xfrm>
        </p:grpSpPr>
        <p:sp>
          <p:nvSpPr>
            <p:cNvPr id="10" name="Freeform 10"/>
            <p:cNvSpPr/>
            <p:nvPr/>
          </p:nvSpPr>
          <p:spPr>
            <a:xfrm>
              <a:off x="1556884"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FFFFFF"/>
            </a:solidFill>
            <a:ln>
              <a:solidFill>
                <a:srgbClr val="000000"/>
              </a:solidFill>
            </a:ln>
          </p:spPr>
        </p:sp>
        <p:sp>
          <p:nvSpPr>
            <p:cNvPr id="11" name="Freeform 11"/>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6D6D6D"/>
            </a:solidFill>
          </p:spPr>
        </p:sp>
      </p:grpSp>
      <p:grpSp>
        <p:nvGrpSpPr>
          <p:cNvPr id="12" name="Group 12"/>
          <p:cNvGrpSpPr/>
          <p:nvPr/>
        </p:nvGrpSpPr>
        <p:grpSpPr>
          <a:xfrm>
            <a:off x="3015647" y="5982854"/>
            <a:ext cx="1497366" cy="652511"/>
            <a:chOff x="0" y="0"/>
            <a:chExt cx="1727687" cy="752878"/>
          </a:xfrm>
        </p:grpSpPr>
        <p:sp>
          <p:nvSpPr>
            <p:cNvPr id="13" name="Freeform 13"/>
            <p:cNvSpPr/>
            <p:nvPr/>
          </p:nvSpPr>
          <p:spPr>
            <a:xfrm>
              <a:off x="0" y="0"/>
              <a:ext cx="1727687" cy="752878"/>
            </a:xfrm>
            <a:custGeom>
              <a:avLst/>
              <a:gdLst/>
              <a:ahLst/>
              <a:cxnLst/>
              <a:rect l="l" t="t" r="r" b="b"/>
              <a:pathLst>
                <a:path w="1727687" h="752878">
                  <a:moveTo>
                    <a:pt x="1603227" y="752878"/>
                  </a:moveTo>
                  <a:lnTo>
                    <a:pt x="124460" y="752878"/>
                  </a:lnTo>
                  <a:cubicBezTo>
                    <a:pt x="55880" y="752878"/>
                    <a:pt x="0" y="696998"/>
                    <a:pt x="0" y="628418"/>
                  </a:cubicBezTo>
                  <a:lnTo>
                    <a:pt x="0" y="124460"/>
                  </a:lnTo>
                  <a:cubicBezTo>
                    <a:pt x="0" y="55880"/>
                    <a:pt x="55880" y="0"/>
                    <a:pt x="124460" y="0"/>
                  </a:cubicBezTo>
                  <a:lnTo>
                    <a:pt x="1603227" y="0"/>
                  </a:lnTo>
                  <a:cubicBezTo>
                    <a:pt x="1671807" y="0"/>
                    <a:pt x="1727687" y="55880"/>
                    <a:pt x="1727687" y="124460"/>
                  </a:cubicBezTo>
                  <a:lnTo>
                    <a:pt x="1727687" y="628418"/>
                  </a:lnTo>
                  <a:cubicBezTo>
                    <a:pt x="1727687" y="696998"/>
                    <a:pt x="1671807" y="752878"/>
                    <a:pt x="1603227" y="752878"/>
                  </a:cubicBezTo>
                  <a:close/>
                </a:path>
              </a:pathLst>
            </a:custGeom>
            <a:solidFill>
              <a:srgbClr val="6D6D6D"/>
            </a:solidFill>
          </p:spPr>
        </p:sp>
      </p:grpSp>
      <p:grpSp>
        <p:nvGrpSpPr>
          <p:cNvPr id="14" name="Group 14"/>
          <p:cNvGrpSpPr/>
          <p:nvPr/>
        </p:nvGrpSpPr>
        <p:grpSpPr>
          <a:xfrm rot="5400000">
            <a:off x="5155281" y="6687468"/>
            <a:ext cx="1013631" cy="256912"/>
            <a:chOff x="0" y="0"/>
            <a:chExt cx="2004282" cy="508000"/>
          </a:xfrm>
        </p:grpSpPr>
        <p:sp>
          <p:nvSpPr>
            <p:cNvPr id="15" name="Freeform 15"/>
            <p:cNvSpPr/>
            <p:nvPr/>
          </p:nvSpPr>
          <p:spPr>
            <a:xfrm>
              <a:off x="1556884"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FFFFFF"/>
            </a:solidFill>
            <a:ln>
              <a:solidFill>
                <a:srgbClr val="000000"/>
              </a:solidFill>
            </a:ln>
          </p:spPr>
        </p:sp>
        <p:sp>
          <p:nvSpPr>
            <p:cNvPr id="16" name="Freeform 16"/>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6D6D6D"/>
            </a:solidFill>
          </p:spPr>
        </p:sp>
      </p:grpSp>
      <p:grpSp>
        <p:nvGrpSpPr>
          <p:cNvPr id="17" name="Group 17"/>
          <p:cNvGrpSpPr/>
          <p:nvPr/>
        </p:nvGrpSpPr>
        <p:grpSpPr>
          <a:xfrm>
            <a:off x="4882382" y="5982854"/>
            <a:ext cx="1559430" cy="652511"/>
            <a:chOff x="0" y="0"/>
            <a:chExt cx="1799297" cy="752878"/>
          </a:xfrm>
        </p:grpSpPr>
        <p:sp>
          <p:nvSpPr>
            <p:cNvPr id="18" name="Freeform 18"/>
            <p:cNvSpPr/>
            <p:nvPr/>
          </p:nvSpPr>
          <p:spPr>
            <a:xfrm>
              <a:off x="0" y="0"/>
              <a:ext cx="1799298" cy="752878"/>
            </a:xfrm>
            <a:custGeom>
              <a:avLst/>
              <a:gdLst/>
              <a:ahLst/>
              <a:cxnLst/>
              <a:rect l="l" t="t" r="r" b="b"/>
              <a:pathLst>
                <a:path w="1799298" h="752878">
                  <a:moveTo>
                    <a:pt x="1674837" y="752878"/>
                  </a:moveTo>
                  <a:lnTo>
                    <a:pt x="124460" y="752878"/>
                  </a:lnTo>
                  <a:cubicBezTo>
                    <a:pt x="55880" y="752878"/>
                    <a:pt x="0" y="696998"/>
                    <a:pt x="0" y="628418"/>
                  </a:cubicBezTo>
                  <a:lnTo>
                    <a:pt x="0" y="124460"/>
                  </a:lnTo>
                  <a:cubicBezTo>
                    <a:pt x="0" y="55880"/>
                    <a:pt x="55880" y="0"/>
                    <a:pt x="124460" y="0"/>
                  </a:cubicBezTo>
                  <a:lnTo>
                    <a:pt x="1674837" y="0"/>
                  </a:lnTo>
                  <a:cubicBezTo>
                    <a:pt x="1743417" y="0"/>
                    <a:pt x="1799298" y="55880"/>
                    <a:pt x="1799298" y="124460"/>
                  </a:cubicBezTo>
                  <a:lnTo>
                    <a:pt x="1799298" y="628418"/>
                  </a:lnTo>
                  <a:cubicBezTo>
                    <a:pt x="1799298" y="696998"/>
                    <a:pt x="1743417" y="752878"/>
                    <a:pt x="1674837" y="752878"/>
                  </a:cubicBezTo>
                  <a:close/>
                </a:path>
              </a:pathLst>
            </a:custGeom>
            <a:solidFill>
              <a:srgbClr val="6D6D6D"/>
            </a:solidFill>
          </p:spPr>
        </p:sp>
      </p:grpSp>
      <p:grpSp>
        <p:nvGrpSpPr>
          <p:cNvPr id="19" name="Group 19"/>
          <p:cNvGrpSpPr/>
          <p:nvPr/>
        </p:nvGrpSpPr>
        <p:grpSpPr>
          <a:xfrm rot="-5400000">
            <a:off x="7076244" y="5673838"/>
            <a:ext cx="1013631" cy="256912"/>
            <a:chOff x="0" y="0"/>
            <a:chExt cx="2004282" cy="508000"/>
          </a:xfrm>
        </p:grpSpPr>
        <p:sp>
          <p:nvSpPr>
            <p:cNvPr id="20" name="Freeform 20"/>
            <p:cNvSpPr/>
            <p:nvPr/>
          </p:nvSpPr>
          <p:spPr>
            <a:xfrm>
              <a:off x="1556884"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FFFFFF"/>
            </a:solidFill>
            <a:ln>
              <a:solidFill>
                <a:srgbClr val="000000"/>
              </a:solidFill>
            </a:ln>
          </p:spPr>
        </p:sp>
        <p:sp>
          <p:nvSpPr>
            <p:cNvPr id="21" name="Freeform 21"/>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6D6D6D"/>
            </a:solidFill>
          </p:spPr>
        </p:sp>
      </p:grpSp>
      <p:grpSp>
        <p:nvGrpSpPr>
          <p:cNvPr id="22" name="Group 22"/>
          <p:cNvGrpSpPr/>
          <p:nvPr/>
        </p:nvGrpSpPr>
        <p:grpSpPr>
          <a:xfrm>
            <a:off x="6842135" y="5999999"/>
            <a:ext cx="1481850" cy="652511"/>
            <a:chOff x="0" y="0"/>
            <a:chExt cx="1709784" cy="752878"/>
          </a:xfrm>
        </p:grpSpPr>
        <p:sp>
          <p:nvSpPr>
            <p:cNvPr id="23" name="Freeform 23"/>
            <p:cNvSpPr/>
            <p:nvPr/>
          </p:nvSpPr>
          <p:spPr>
            <a:xfrm>
              <a:off x="0" y="0"/>
              <a:ext cx="1709784" cy="752878"/>
            </a:xfrm>
            <a:custGeom>
              <a:avLst/>
              <a:gdLst/>
              <a:ahLst/>
              <a:cxnLst/>
              <a:rect l="l" t="t" r="r" b="b"/>
              <a:pathLst>
                <a:path w="1709784" h="752878">
                  <a:moveTo>
                    <a:pt x="1585324" y="752878"/>
                  </a:moveTo>
                  <a:lnTo>
                    <a:pt x="124460" y="752878"/>
                  </a:lnTo>
                  <a:cubicBezTo>
                    <a:pt x="55880" y="752878"/>
                    <a:pt x="0" y="696998"/>
                    <a:pt x="0" y="628418"/>
                  </a:cubicBezTo>
                  <a:lnTo>
                    <a:pt x="0" y="124460"/>
                  </a:lnTo>
                  <a:cubicBezTo>
                    <a:pt x="0" y="55880"/>
                    <a:pt x="55880" y="0"/>
                    <a:pt x="124460" y="0"/>
                  </a:cubicBezTo>
                  <a:lnTo>
                    <a:pt x="1585324" y="0"/>
                  </a:lnTo>
                  <a:cubicBezTo>
                    <a:pt x="1653904" y="0"/>
                    <a:pt x="1709784" y="55880"/>
                    <a:pt x="1709784" y="124460"/>
                  </a:cubicBezTo>
                  <a:lnTo>
                    <a:pt x="1709784" y="628418"/>
                  </a:lnTo>
                  <a:cubicBezTo>
                    <a:pt x="1709784" y="696998"/>
                    <a:pt x="1653904" y="752878"/>
                    <a:pt x="1585324" y="752878"/>
                  </a:cubicBezTo>
                  <a:close/>
                </a:path>
              </a:pathLst>
            </a:custGeom>
            <a:solidFill>
              <a:srgbClr val="6D6D6D"/>
            </a:solidFill>
          </p:spPr>
        </p:sp>
      </p:grpSp>
      <p:grpSp>
        <p:nvGrpSpPr>
          <p:cNvPr id="24" name="Group 24"/>
          <p:cNvGrpSpPr/>
          <p:nvPr/>
        </p:nvGrpSpPr>
        <p:grpSpPr>
          <a:xfrm rot="5400000">
            <a:off x="8907282" y="6687468"/>
            <a:ext cx="1013631" cy="256912"/>
            <a:chOff x="0" y="0"/>
            <a:chExt cx="2004282" cy="508000"/>
          </a:xfrm>
        </p:grpSpPr>
        <p:sp>
          <p:nvSpPr>
            <p:cNvPr id="25" name="Freeform 25"/>
            <p:cNvSpPr/>
            <p:nvPr/>
          </p:nvSpPr>
          <p:spPr>
            <a:xfrm>
              <a:off x="1556884"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FFFFFF"/>
            </a:solidFill>
            <a:ln>
              <a:solidFill>
                <a:srgbClr val="000000"/>
              </a:solidFill>
            </a:ln>
          </p:spPr>
        </p:sp>
        <p:sp>
          <p:nvSpPr>
            <p:cNvPr id="26" name="Freeform 26"/>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6D6D6D"/>
            </a:solidFill>
          </p:spPr>
        </p:sp>
      </p:grpSp>
      <p:grpSp>
        <p:nvGrpSpPr>
          <p:cNvPr id="27" name="Group 27"/>
          <p:cNvGrpSpPr/>
          <p:nvPr/>
        </p:nvGrpSpPr>
        <p:grpSpPr>
          <a:xfrm>
            <a:off x="8742092" y="5982854"/>
            <a:ext cx="1344010" cy="652511"/>
            <a:chOff x="0" y="0"/>
            <a:chExt cx="1550742" cy="752878"/>
          </a:xfrm>
        </p:grpSpPr>
        <p:sp>
          <p:nvSpPr>
            <p:cNvPr id="28" name="Freeform 28"/>
            <p:cNvSpPr/>
            <p:nvPr/>
          </p:nvSpPr>
          <p:spPr>
            <a:xfrm>
              <a:off x="0" y="0"/>
              <a:ext cx="1550742" cy="752878"/>
            </a:xfrm>
            <a:custGeom>
              <a:avLst/>
              <a:gdLst/>
              <a:ahLst/>
              <a:cxnLst/>
              <a:rect l="l" t="t" r="r" b="b"/>
              <a:pathLst>
                <a:path w="1550742" h="752878">
                  <a:moveTo>
                    <a:pt x="1426282" y="752878"/>
                  </a:moveTo>
                  <a:lnTo>
                    <a:pt x="124460" y="752878"/>
                  </a:lnTo>
                  <a:cubicBezTo>
                    <a:pt x="55880" y="752878"/>
                    <a:pt x="0" y="696998"/>
                    <a:pt x="0" y="628418"/>
                  </a:cubicBezTo>
                  <a:lnTo>
                    <a:pt x="0" y="124460"/>
                  </a:lnTo>
                  <a:cubicBezTo>
                    <a:pt x="0" y="55880"/>
                    <a:pt x="55880" y="0"/>
                    <a:pt x="124460" y="0"/>
                  </a:cubicBezTo>
                  <a:lnTo>
                    <a:pt x="1426282" y="0"/>
                  </a:lnTo>
                  <a:cubicBezTo>
                    <a:pt x="1494862" y="0"/>
                    <a:pt x="1550742" y="55880"/>
                    <a:pt x="1550742" y="124460"/>
                  </a:cubicBezTo>
                  <a:lnTo>
                    <a:pt x="1550742" y="628418"/>
                  </a:lnTo>
                  <a:cubicBezTo>
                    <a:pt x="1550742" y="696998"/>
                    <a:pt x="1494862" y="752878"/>
                    <a:pt x="1426282" y="752878"/>
                  </a:cubicBezTo>
                  <a:close/>
                </a:path>
              </a:pathLst>
            </a:custGeom>
            <a:solidFill>
              <a:srgbClr val="6D6D6D"/>
            </a:solidFill>
          </p:spPr>
        </p:sp>
      </p:grpSp>
      <p:grpSp>
        <p:nvGrpSpPr>
          <p:cNvPr id="29" name="Group 29"/>
          <p:cNvGrpSpPr/>
          <p:nvPr/>
        </p:nvGrpSpPr>
        <p:grpSpPr>
          <a:xfrm rot="-5400000">
            <a:off x="10753243" y="5673838"/>
            <a:ext cx="1013631" cy="256912"/>
            <a:chOff x="0" y="0"/>
            <a:chExt cx="2004282" cy="508000"/>
          </a:xfrm>
        </p:grpSpPr>
        <p:sp>
          <p:nvSpPr>
            <p:cNvPr id="30" name="Freeform 30"/>
            <p:cNvSpPr/>
            <p:nvPr/>
          </p:nvSpPr>
          <p:spPr>
            <a:xfrm>
              <a:off x="1556884"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FFFFFF"/>
            </a:solidFill>
            <a:ln>
              <a:solidFill>
                <a:srgbClr val="000000"/>
              </a:solidFill>
            </a:ln>
          </p:spPr>
        </p:sp>
        <p:sp>
          <p:nvSpPr>
            <p:cNvPr id="31" name="Freeform 31"/>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6D6D6D"/>
            </a:solidFill>
          </p:spPr>
        </p:sp>
      </p:grpSp>
      <p:grpSp>
        <p:nvGrpSpPr>
          <p:cNvPr id="32" name="Group 32"/>
          <p:cNvGrpSpPr/>
          <p:nvPr/>
        </p:nvGrpSpPr>
        <p:grpSpPr>
          <a:xfrm>
            <a:off x="10542407" y="5982854"/>
            <a:ext cx="1435302" cy="652511"/>
            <a:chOff x="0" y="0"/>
            <a:chExt cx="1656077" cy="752878"/>
          </a:xfrm>
        </p:grpSpPr>
        <p:sp>
          <p:nvSpPr>
            <p:cNvPr id="33" name="Freeform 33"/>
            <p:cNvSpPr/>
            <p:nvPr/>
          </p:nvSpPr>
          <p:spPr>
            <a:xfrm>
              <a:off x="0" y="0"/>
              <a:ext cx="1656077" cy="752878"/>
            </a:xfrm>
            <a:custGeom>
              <a:avLst/>
              <a:gdLst/>
              <a:ahLst/>
              <a:cxnLst/>
              <a:rect l="l" t="t" r="r" b="b"/>
              <a:pathLst>
                <a:path w="1656077" h="752878">
                  <a:moveTo>
                    <a:pt x="1531616" y="752878"/>
                  </a:moveTo>
                  <a:lnTo>
                    <a:pt x="124460" y="752878"/>
                  </a:lnTo>
                  <a:cubicBezTo>
                    <a:pt x="55880" y="752878"/>
                    <a:pt x="0" y="696998"/>
                    <a:pt x="0" y="628418"/>
                  </a:cubicBezTo>
                  <a:lnTo>
                    <a:pt x="0" y="124460"/>
                  </a:lnTo>
                  <a:cubicBezTo>
                    <a:pt x="0" y="55880"/>
                    <a:pt x="55880" y="0"/>
                    <a:pt x="124460" y="0"/>
                  </a:cubicBezTo>
                  <a:lnTo>
                    <a:pt x="1531617" y="0"/>
                  </a:lnTo>
                  <a:cubicBezTo>
                    <a:pt x="1600197" y="0"/>
                    <a:pt x="1656077" y="55880"/>
                    <a:pt x="1656077" y="124460"/>
                  </a:cubicBezTo>
                  <a:lnTo>
                    <a:pt x="1656077" y="628418"/>
                  </a:lnTo>
                  <a:cubicBezTo>
                    <a:pt x="1656077" y="696998"/>
                    <a:pt x="1600197" y="752878"/>
                    <a:pt x="1531617" y="752878"/>
                  </a:cubicBezTo>
                  <a:close/>
                </a:path>
              </a:pathLst>
            </a:custGeom>
            <a:solidFill>
              <a:srgbClr val="6D6D6D"/>
            </a:solidFill>
          </p:spPr>
        </p:sp>
      </p:grpSp>
      <p:sp>
        <p:nvSpPr>
          <p:cNvPr id="34" name="TextBox 34"/>
          <p:cNvSpPr txBox="1"/>
          <p:nvPr/>
        </p:nvSpPr>
        <p:spPr>
          <a:xfrm>
            <a:off x="3309511" y="6031931"/>
            <a:ext cx="909638" cy="459105"/>
          </a:xfrm>
          <a:prstGeom prst="rect">
            <a:avLst/>
          </a:prstGeom>
        </p:spPr>
        <p:txBody>
          <a:bodyPr lIns="0" tIns="0" rIns="0" bIns="0" rtlCol="0" anchor="t">
            <a:spAutoFit/>
          </a:bodyPr>
          <a:lstStyle/>
          <a:p>
            <a:pPr algn="ctr">
              <a:lnSpc>
                <a:spcPts val="3840"/>
              </a:lnSpc>
            </a:pPr>
            <a:r>
              <a:rPr lang="en-US" sz="2400" spc="290">
                <a:solidFill>
                  <a:srgbClr val="FDFDFD"/>
                </a:solidFill>
                <a:latin typeface="Aileron Regular Bold"/>
              </a:rPr>
              <a:t>1995</a:t>
            </a:r>
          </a:p>
        </p:txBody>
      </p:sp>
      <p:sp>
        <p:nvSpPr>
          <p:cNvPr id="35" name="TextBox 35"/>
          <p:cNvSpPr txBox="1"/>
          <p:nvPr/>
        </p:nvSpPr>
        <p:spPr>
          <a:xfrm>
            <a:off x="5207278" y="6031931"/>
            <a:ext cx="909638" cy="459105"/>
          </a:xfrm>
          <a:prstGeom prst="rect">
            <a:avLst/>
          </a:prstGeom>
        </p:spPr>
        <p:txBody>
          <a:bodyPr lIns="0" tIns="0" rIns="0" bIns="0" rtlCol="0" anchor="t">
            <a:spAutoFit/>
          </a:bodyPr>
          <a:lstStyle/>
          <a:p>
            <a:pPr algn="ctr">
              <a:lnSpc>
                <a:spcPts val="3840"/>
              </a:lnSpc>
            </a:pPr>
            <a:r>
              <a:rPr lang="en-US" sz="2400" spc="290">
                <a:solidFill>
                  <a:srgbClr val="FDFDFD"/>
                </a:solidFill>
                <a:latin typeface="Aileron Regular Bold"/>
              </a:rPr>
              <a:t>2008</a:t>
            </a:r>
          </a:p>
        </p:txBody>
      </p:sp>
      <p:sp>
        <p:nvSpPr>
          <p:cNvPr id="36" name="TextBox 36"/>
          <p:cNvSpPr txBox="1"/>
          <p:nvPr/>
        </p:nvSpPr>
        <p:spPr>
          <a:xfrm>
            <a:off x="7128241" y="6031931"/>
            <a:ext cx="909638" cy="459105"/>
          </a:xfrm>
          <a:prstGeom prst="rect">
            <a:avLst/>
          </a:prstGeom>
        </p:spPr>
        <p:txBody>
          <a:bodyPr lIns="0" tIns="0" rIns="0" bIns="0" rtlCol="0" anchor="t">
            <a:spAutoFit/>
          </a:bodyPr>
          <a:lstStyle/>
          <a:p>
            <a:pPr algn="ctr">
              <a:lnSpc>
                <a:spcPts val="3840"/>
              </a:lnSpc>
            </a:pPr>
            <a:r>
              <a:rPr lang="en-US" sz="2400" spc="290">
                <a:solidFill>
                  <a:srgbClr val="FDFDFD"/>
                </a:solidFill>
                <a:latin typeface="Aileron Regular Bold"/>
              </a:rPr>
              <a:t>2009</a:t>
            </a:r>
          </a:p>
        </p:txBody>
      </p:sp>
      <p:sp>
        <p:nvSpPr>
          <p:cNvPr id="37" name="TextBox 37"/>
          <p:cNvSpPr txBox="1"/>
          <p:nvPr/>
        </p:nvSpPr>
        <p:spPr>
          <a:xfrm>
            <a:off x="8936004" y="6031931"/>
            <a:ext cx="909638" cy="459105"/>
          </a:xfrm>
          <a:prstGeom prst="rect">
            <a:avLst/>
          </a:prstGeom>
        </p:spPr>
        <p:txBody>
          <a:bodyPr lIns="0" tIns="0" rIns="0" bIns="0" rtlCol="0" anchor="t">
            <a:spAutoFit/>
          </a:bodyPr>
          <a:lstStyle/>
          <a:p>
            <a:pPr algn="ctr">
              <a:lnSpc>
                <a:spcPts val="3840"/>
              </a:lnSpc>
            </a:pPr>
            <a:r>
              <a:rPr lang="en-US" sz="2400" spc="290">
                <a:solidFill>
                  <a:srgbClr val="FDFDFD"/>
                </a:solidFill>
                <a:latin typeface="Aileron Regular Bold"/>
              </a:rPr>
              <a:t>2014</a:t>
            </a:r>
          </a:p>
        </p:txBody>
      </p:sp>
      <p:sp>
        <p:nvSpPr>
          <p:cNvPr id="38" name="TextBox 38"/>
          <p:cNvSpPr txBox="1"/>
          <p:nvPr/>
        </p:nvSpPr>
        <p:spPr>
          <a:xfrm>
            <a:off x="10805239" y="6031931"/>
            <a:ext cx="909638" cy="459105"/>
          </a:xfrm>
          <a:prstGeom prst="rect">
            <a:avLst/>
          </a:prstGeom>
        </p:spPr>
        <p:txBody>
          <a:bodyPr lIns="0" tIns="0" rIns="0" bIns="0" rtlCol="0" anchor="t">
            <a:spAutoFit/>
          </a:bodyPr>
          <a:lstStyle/>
          <a:p>
            <a:pPr algn="ctr">
              <a:lnSpc>
                <a:spcPts val="3840"/>
              </a:lnSpc>
            </a:pPr>
            <a:r>
              <a:rPr lang="en-US" sz="2400" spc="290">
                <a:solidFill>
                  <a:srgbClr val="FDFDFD"/>
                </a:solidFill>
                <a:latin typeface="Aileron Regular Bold"/>
              </a:rPr>
              <a:t>2016</a:t>
            </a:r>
          </a:p>
        </p:txBody>
      </p:sp>
      <p:sp>
        <p:nvSpPr>
          <p:cNvPr id="39" name="TextBox 39"/>
          <p:cNvSpPr txBox="1"/>
          <p:nvPr/>
        </p:nvSpPr>
        <p:spPr>
          <a:xfrm>
            <a:off x="1028700" y="7493632"/>
            <a:ext cx="1847465" cy="716280"/>
          </a:xfrm>
          <a:prstGeom prst="rect">
            <a:avLst/>
          </a:prstGeom>
        </p:spPr>
        <p:txBody>
          <a:bodyPr lIns="0" tIns="0" rIns="0" bIns="0" rtlCol="0" anchor="t">
            <a:spAutoFit/>
          </a:bodyPr>
          <a:lstStyle/>
          <a:p>
            <a:pPr algn="ctr">
              <a:lnSpc>
                <a:spcPts val="2970"/>
              </a:lnSpc>
            </a:pPr>
            <a:r>
              <a:rPr lang="en-US" sz="1800" spc="57" dirty="0">
                <a:solidFill>
                  <a:srgbClr val="241F19"/>
                </a:solidFill>
                <a:latin typeface="Clear Sans Regular"/>
              </a:rPr>
              <a:t>First </a:t>
            </a:r>
            <a:r>
              <a:rPr lang="en-US" sz="1800" spc="57" dirty="0" err="1">
                <a:solidFill>
                  <a:srgbClr val="241F19"/>
                </a:solidFill>
                <a:latin typeface="Clear Sans Regular"/>
              </a:rPr>
              <a:t>Oe</a:t>
            </a:r>
            <a:r>
              <a:rPr lang="en-US" sz="1800" spc="57" dirty="0">
                <a:solidFill>
                  <a:srgbClr val="241F19"/>
                </a:solidFill>
                <a:latin typeface="Clear Sans Regular"/>
              </a:rPr>
              <a:t> Mill start Operation</a:t>
            </a:r>
          </a:p>
        </p:txBody>
      </p:sp>
      <p:sp>
        <p:nvSpPr>
          <p:cNvPr id="40" name="TextBox 40"/>
          <p:cNvSpPr txBox="1"/>
          <p:nvPr/>
        </p:nvSpPr>
        <p:spPr>
          <a:xfrm>
            <a:off x="4513013" y="7442197"/>
            <a:ext cx="2457578" cy="1459230"/>
          </a:xfrm>
          <a:prstGeom prst="rect">
            <a:avLst/>
          </a:prstGeom>
        </p:spPr>
        <p:txBody>
          <a:bodyPr lIns="0" tIns="0" rIns="0" bIns="0" rtlCol="0" anchor="t">
            <a:spAutoFit/>
          </a:bodyPr>
          <a:lstStyle/>
          <a:p>
            <a:pPr algn="ctr">
              <a:lnSpc>
                <a:spcPts val="2970"/>
              </a:lnSpc>
            </a:pPr>
            <a:r>
              <a:rPr lang="en-US" sz="1800" spc="57">
                <a:solidFill>
                  <a:srgbClr val="241F19"/>
                </a:solidFill>
                <a:latin typeface="Clear Sans Regular"/>
              </a:rPr>
              <a:t>Industrial Fabric Production starts with 6 Dornier Airjet looms Investment</a:t>
            </a:r>
          </a:p>
        </p:txBody>
      </p:sp>
      <p:sp>
        <p:nvSpPr>
          <p:cNvPr id="41" name="TextBox 41"/>
          <p:cNvSpPr txBox="1"/>
          <p:nvPr/>
        </p:nvSpPr>
        <p:spPr>
          <a:xfrm>
            <a:off x="8185308" y="7442197"/>
            <a:ext cx="2457578" cy="1499065"/>
          </a:xfrm>
          <a:prstGeom prst="rect">
            <a:avLst/>
          </a:prstGeom>
        </p:spPr>
        <p:txBody>
          <a:bodyPr lIns="0" tIns="0" rIns="0" bIns="0" rtlCol="0" anchor="t">
            <a:spAutoFit/>
          </a:bodyPr>
          <a:lstStyle/>
          <a:p>
            <a:pPr algn="ctr">
              <a:lnSpc>
                <a:spcPts val="2970"/>
              </a:lnSpc>
            </a:pPr>
            <a:r>
              <a:rPr lang="en-US" sz="1800" spc="57" dirty="0" err="1">
                <a:solidFill>
                  <a:srgbClr val="241F19"/>
                </a:solidFill>
                <a:latin typeface="Clear Sans Regular"/>
              </a:rPr>
              <a:t>Airjet</a:t>
            </a:r>
            <a:r>
              <a:rPr lang="en-US" sz="1800" spc="57" dirty="0">
                <a:solidFill>
                  <a:srgbClr val="241F19"/>
                </a:solidFill>
                <a:latin typeface="Clear Sans Regular"/>
              </a:rPr>
              <a:t> looms  production</a:t>
            </a:r>
            <a:r>
              <a:rPr lang="tr-TR" sz="1800" spc="57" dirty="0">
                <a:solidFill>
                  <a:srgbClr val="241F19"/>
                </a:solidFill>
                <a:latin typeface="Clear Sans Regular"/>
              </a:rPr>
              <a:t> </a:t>
            </a:r>
            <a:r>
              <a:rPr lang="tr-TR" sz="1800" spc="57" dirty="0" err="1">
                <a:solidFill>
                  <a:srgbClr val="241F19"/>
                </a:solidFill>
                <a:latin typeface="Clear Sans Regular"/>
              </a:rPr>
              <a:t>started</a:t>
            </a:r>
            <a:r>
              <a:rPr lang="en-US" sz="1800" spc="57" dirty="0">
                <a:solidFill>
                  <a:srgbClr val="241F19"/>
                </a:solidFill>
                <a:latin typeface="Clear Sans Regular"/>
              </a:rPr>
              <a:t> with Dornier and Toyota</a:t>
            </a:r>
          </a:p>
        </p:txBody>
      </p:sp>
      <p:sp>
        <p:nvSpPr>
          <p:cNvPr id="42" name="TextBox 42"/>
          <p:cNvSpPr txBox="1"/>
          <p:nvPr/>
        </p:nvSpPr>
        <p:spPr>
          <a:xfrm>
            <a:off x="2619162" y="4139709"/>
            <a:ext cx="2457578" cy="716280"/>
          </a:xfrm>
          <a:prstGeom prst="rect">
            <a:avLst/>
          </a:prstGeom>
        </p:spPr>
        <p:txBody>
          <a:bodyPr lIns="0" tIns="0" rIns="0" bIns="0" rtlCol="0" anchor="t">
            <a:spAutoFit/>
          </a:bodyPr>
          <a:lstStyle/>
          <a:p>
            <a:pPr algn="ctr">
              <a:lnSpc>
                <a:spcPts val="2970"/>
              </a:lnSpc>
            </a:pPr>
            <a:r>
              <a:rPr lang="en-US" sz="1800" spc="57" dirty="0">
                <a:solidFill>
                  <a:srgbClr val="241F19"/>
                </a:solidFill>
                <a:latin typeface="Clear Sans Regular"/>
              </a:rPr>
              <a:t>Second </a:t>
            </a:r>
            <a:r>
              <a:rPr lang="en-US" sz="1800" spc="57" dirty="0" err="1">
                <a:solidFill>
                  <a:srgbClr val="241F19"/>
                </a:solidFill>
                <a:latin typeface="Clear Sans Regular"/>
              </a:rPr>
              <a:t>Oe</a:t>
            </a:r>
            <a:r>
              <a:rPr lang="en-US" sz="1800" spc="57" dirty="0">
                <a:solidFill>
                  <a:srgbClr val="241F19"/>
                </a:solidFill>
                <a:latin typeface="Clear Sans Regular"/>
              </a:rPr>
              <a:t> Mill start with </a:t>
            </a:r>
            <a:r>
              <a:rPr lang="en-US" sz="1800" spc="57" dirty="0" err="1">
                <a:solidFill>
                  <a:srgbClr val="241F19"/>
                </a:solidFill>
                <a:latin typeface="Clear Sans Regular"/>
              </a:rPr>
              <a:t>Autocoro</a:t>
            </a:r>
            <a:r>
              <a:rPr lang="en-US" sz="1800" spc="57" dirty="0">
                <a:solidFill>
                  <a:srgbClr val="241F19"/>
                </a:solidFill>
                <a:latin typeface="Clear Sans Regular"/>
              </a:rPr>
              <a:t> Rotors</a:t>
            </a:r>
          </a:p>
        </p:txBody>
      </p:sp>
      <p:sp>
        <p:nvSpPr>
          <p:cNvPr id="43" name="TextBox 43"/>
          <p:cNvSpPr txBox="1"/>
          <p:nvPr/>
        </p:nvSpPr>
        <p:spPr>
          <a:xfrm>
            <a:off x="6441811" y="3768234"/>
            <a:ext cx="2457578" cy="729623"/>
          </a:xfrm>
          <a:prstGeom prst="rect">
            <a:avLst/>
          </a:prstGeom>
        </p:spPr>
        <p:txBody>
          <a:bodyPr lIns="0" tIns="0" rIns="0" bIns="0" rtlCol="0" anchor="t">
            <a:spAutoFit/>
          </a:bodyPr>
          <a:lstStyle/>
          <a:p>
            <a:pPr algn="ctr">
              <a:lnSpc>
                <a:spcPts val="2970"/>
              </a:lnSpc>
            </a:pPr>
            <a:r>
              <a:rPr lang="en-US" sz="1800" spc="57" dirty="0">
                <a:solidFill>
                  <a:srgbClr val="241F19"/>
                </a:solidFill>
                <a:latin typeface="Clear Sans Regular"/>
              </a:rPr>
              <a:t>Third </a:t>
            </a:r>
            <a:r>
              <a:rPr lang="en-US" sz="1800" spc="57" dirty="0" err="1">
                <a:solidFill>
                  <a:srgbClr val="241F19"/>
                </a:solidFill>
                <a:latin typeface="Clear Sans Regular"/>
              </a:rPr>
              <a:t>Oe</a:t>
            </a:r>
            <a:r>
              <a:rPr lang="en-US" sz="1800" spc="57" dirty="0">
                <a:solidFill>
                  <a:srgbClr val="241F19"/>
                </a:solidFill>
                <a:latin typeface="Clear Sans Regular"/>
              </a:rPr>
              <a:t> Mill start at </a:t>
            </a:r>
            <a:r>
              <a:rPr lang="en-US" sz="1800" spc="57" dirty="0" err="1">
                <a:solidFill>
                  <a:srgbClr val="241F19"/>
                </a:solidFill>
                <a:latin typeface="Clear Sans Regular"/>
              </a:rPr>
              <a:t>Dazkırı</a:t>
            </a:r>
            <a:r>
              <a:rPr lang="en-US" sz="1800" spc="57" dirty="0">
                <a:solidFill>
                  <a:srgbClr val="241F19"/>
                </a:solidFill>
                <a:latin typeface="Clear Sans Regular"/>
              </a:rPr>
              <a:t> with </a:t>
            </a:r>
            <a:r>
              <a:rPr lang="en-US" sz="1800" spc="57" dirty="0" err="1">
                <a:solidFill>
                  <a:srgbClr val="241F19"/>
                </a:solidFill>
                <a:latin typeface="Clear Sans Regular"/>
              </a:rPr>
              <a:t>Rieter</a:t>
            </a:r>
            <a:r>
              <a:rPr lang="en-US" sz="1800" spc="57" dirty="0">
                <a:solidFill>
                  <a:srgbClr val="241F19"/>
                </a:solidFill>
                <a:latin typeface="Clear Sans Regular"/>
              </a:rPr>
              <a:t> </a:t>
            </a:r>
          </a:p>
        </p:txBody>
      </p:sp>
      <p:sp>
        <p:nvSpPr>
          <p:cNvPr id="44" name="TextBox 44"/>
          <p:cNvSpPr txBox="1"/>
          <p:nvPr/>
        </p:nvSpPr>
        <p:spPr>
          <a:xfrm>
            <a:off x="10159725" y="4139709"/>
            <a:ext cx="2457578" cy="729623"/>
          </a:xfrm>
          <a:prstGeom prst="rect">
            <a:avLst/>
          </a:prstGeom>
        </p:spPr>
        <p:txBody>
          <a:bodyPr lIns="0" tIns="0" rIns="0" bIns="0" rtlCol="0" anchor="t">
            <a:spAutoFit/>
          </a:bodyPr>
          <a:lstStyle/>
          <a:p>
            <a:pPr algn="ctr">
              <a:lnSpc>
                <a:spcPts val="2970"/>
              </a:lnSpc>
            </a:pPr>
            <a:r>
              <a:rPr lang="en-US" sz="1800" spc="57" dirty="0">
                <a:solidFill>
                  <a:srgbClr val="241F19"/>
                </a:solidFill>
                <a:latin typeface="Clear Sans Regular"/>
              </a:rPr>
              <a:t>Polyester</a:t>
            </a:r>
            <a:r>
              <a:rPr lang="tr-TR" sz="1800" spc="57" dirty="0">
                <a:solidFill>
                  <a:srgbClr val="241F19"/>
                </a:solidFill>
                <a:latin typeface="Clear Sans Regular"/>
              </a:rPr>
              <a:t> </a:t>
            </a:r>
            <a:r>
              <a:rPr lang="tr-TR" sz="1800" spc="57" dirty="0" err="1">
                <a:solidFill>
                  <a:srgbClr val="241F19"/>
                </a:solidFill>
                <a:latin typeface="Clear Sans Regular"/>
              </a:rPr>
              <a:t>production</a:t>
            </a:r>
            <a:r>
              <a:rPr lang="en-US" sz="1800" spc="57" dirty="0">
                <a:solidFill>
                  <a:srgbClr val="241F19"/>
                </a:solidFill>
                <a:latin typeface="Clear Sans Regular"/>
              </a:rPr>
              <a:t> </a:t>
            </a:r>
            <a:r>
              <a:rPr lang="en-US" sz="1800" spc="57">
                <a:solidFill>
                  <a:srgbClr val="241F19"/>
                </a:solidFill>
                <a:latin typeface="Clear Sans Regular"/>
              </a:rPr>
              <a:t>line started</a:t>
            </a:r>
          </a:p>
        </p:txBody>
      </p:sp>
      <p:grpSp>
        <p:nvGrpSpPr>
          <p:cNvPr id="45" name="Group 45"/>
          <p:cNvGrpSpPr/>
          <p:nvPr/>
        </p:nvGrpSpPr>
        <p:grpSpPr>
          <a:xfrm>
            <a:off x="5524267" y="1525059"/>
            <a:ext cx="7239467" cy="1098663"/>
            <a:chOff x="0" y="0"/>
            <a:chExt cx="9652623" cy="1464884"/>
          </a:xfrm>
        </p:grpSpPr>
        <p:sp>
          <p:nvSpPr>
            <p:cNvPr id="46" name="TextBox 46"/>
            <p:cNvSpPr txBox="1"/>
            <p:nvPr/>
          </p:nvSpPr>
          <p:spPr>
            <a:xfrm>
              <a:off x="8960" y="-47625"/>
              <a:ext cx="9643662" cy="767969"/>
            </a:xfrm>
            <a:prstGeom prst="rect">
              <a:avLst/>
            </a:prstGeom>
          </p:spPr>
          <p:txBody>
            <a:bodyPr lIns="0" tIns="0" rIns="0" bIns="0" rtlCol="0" anchor="t">
              <a:spAutoFit/>
            </a:bodyPr>
            <a:lstStyle/>
            <a:p>
              <a:pPr algn="ctr">
                <a:lnSpc>
                  <a:spcPts val="4716"/>
                </a:lnSpc>
              </a:pPr>
              <a:r>
                <a:rPr lang="en-US" sz="3600" spc="107">
                  <a:solidFill>
                    <a:srgbClr val="555555"/>
                  </a:solidFill>
                  <a:latin typeface="Clear Sans Regular Bold"/>
                </a:rPr>
                <a:t>MILESTONES</a:t>
              </a:r>
            </a:p>
          </p:txBody>
        </p:sp>
        <p:sp>
          <p:nvSpPr>
            <p:cNvPr id="47" name="TextBox 47"/>
            <p:cNvSpPr txBox="1"/>
            <p:nvPr/>
          </p:nvSpPr>
          <p:spPr>
            <a:xfrm>
              <a:off x="0" y="886187"/>
              <a:ext cx="9643662" cy="578697"/>
            </a:xfrm>
            <a:prstGeom prst="rect">
              <a:avLst/>
            </a:prstGeom>
          </p:spPr>
          <p:txBody>
            <a:bodyPr lIns="0" tIns="0" rIns="0" bIns="0" rtlCol="0" anchor="t">
              <a:spAutoFit/>
            </a:bodyPr>
            <a:lstStyle/>
            <a:p>
              <a:pPr algn="ctr">
                <a:lnSpc>
                  <a:spcPts val="3640"/>
                </a:lnSpc>
              </a:pPr>
              <a:endParaRPr/>
            </a:p>
          </p:txBody>
        </p:sp>
      </p:grpSp>
      <p:grpSp>
        <p:nvGrpSpPr>
          <p:cNvPr id="48" name="Group 48"/>
          <p:cNvGrpSpPr/>
          <p:nvPr/>
        </p:nvGrpSpPr>
        <p:grpSpPr>
          <a:xfrm>
            <a:off x="12447155" y="5999999"/>
            <a:ext cx="1342206" cy="652511"/>
            <a:chOff x="0" y="0"/>
            <a:chExt cx="1548661" cy="752878"/>
          </a:xfrm>
        </p:grpSpPr>
        <p:sp>
          <p:nvSpPr>
            <p:cNvPr id="49" name="Freeform 49"/>
            <p:cNvSpPr/>
            <p:nvPr/>
          </p:nvSpPr>
          <p:spPr>
            <a:xfrm>
              <a:off x="0" y="0"/>
              <a:ext cx="1548661" cy="752878"/>
            </a:xfrm>
            <a:custGeom>
              <a:avLst/>
              <a:gdLst/>
              <a:ahLst/>
              <a:cxnLst/>
              <a:rect l="l" t="t" r="r" b="b"/>
              <a:pathLst>
                <a:path w="1548661" h="752878">
                  <a:moveTo>
                    <a:pt x="1424201" y="752878"/>
                  </a:moveTo>
                  <a:lnTo>
                    <a:pt x="124460" y="752878"/>
                  </a:lnTo>
                  <a:cubicBezTo>
                    <a:pt x="55880" y="752878"/>
                    <a:pt x="0" y="696998"/>
                    <a:pt x="0" y="628418"/>
                  </a:cubicBezTo>
                  <a:lnTo>
                    <a:pt x="0" y="124460"/>
                  </a:lnTo>
                  <a:cubicBezTo>
                    <a:pt x="0" y="55880"/>
                    <a:pt x="55880" y="0"/>
                    <a:pt x="124460" y="0"/>
                  </a:cubicBezTo>
                  <a:lnTo>
                    <a:pt x="1424201" y="0"/>
                  </a:lnTo>
                  <a:cubicBezTo>
                    <a:pt x="1492781" y="0"/>
                    <a:pt x="1548661" y="55880"/>
                    <a:pt x="1548661" y="124460"/>
                  </a:cubicBezTo>
                  <a:lnTo>
                    <a:pt x="1548661" y="628418"/>
                  </a:lnTo>
                  <a:cubicBezTo>
                    <a:pt x="1548661" y="696998"/>
                    <a:pt x="1492781" y="752878"/>
                    <a:pt x="1424201" y="752878"/>
                  </a:cubicBezTo>
                  <a:close/>
                </a:path>
              </a:pathLst>
            </a:custGeom>
            <a:solidFill>
              <a:srgbClr val="6D6D6D"/>
            </a:solidFill>
          </p:spPr>
        </p:sp>
      </p:grpSp>
      <p:grpSp>
        <p:nvGrpSpPr>
          <p:cNvPr id="50" name="Group 50"/>
          <p:cNvGrpSpPr/>
          <p:nvPr/>
        </p:nvGrpSpPr>
        <p:grpSpPr>
          <a:xfrm>
            <a:off x="14173736" y="5999999"/>
            <a:ext cx="1342206" cy="652511"/>
            <a:chOff x="0" y="0"/>
            <a:chExt cx="1548661" cy="752878"/>
          </a:xfrm>
        </p:grpSpPr>
        <p:sp>
          <p:nvSpPr>
            <p:cNvPr id="51" name="Freeform 51"/>
            <p:cNvSpPr/>
            <p:nvPr/>
          </p:nvSpPr>
          <p:spPr>
            <a:xfrm>
              <a:off x="0" y="0"/>
              <a:ext cx="1548661" cy="752878"/>
            </a:xfrm>
            <a:custGeom>
              <a:avLst/>
              <a:gdLst/>
              <a:ahLst/>
              <a:cxnLst/>
              <a:rect l="l" t="t" r="r" b="b"/>
              <a:pathLst>
                <a:path w="1548661" h="752878">
                  <a:moveTo>
                    <a:pt x="1424201" y="752878"/>
                  </a:moveTo>
                  <a:lnTo>
                    <a:pt x="124460" y="752878"/>
                  </a:lnTo>
                  <a:cubicBezTo>
                    <a:pt x="55880" y="752878"/>
                    <a:pt x="0" y="696998"/>
                    <a:pt x="0" y="628418"/>
                  </a:cubicBezTo>
                  <a:lnTo>
                    <a:pt x="0" y="124460"/>
                  </a:lnTo>
                  <a:cubicBezTo>
                    <a:pt x="0" y="55880"/>
                    <a:pt x="55880" y="0"/>
                    <a:pt x="124460" y="0"/>
                  </a:cubicBezTo>
                  <a:lnTo>
                    <a:pt x="1424201" y="0"/>
                  </a:lnTo>
                  <a:cubicBezTo>
                    <a:pt x="1492781" y="0"/>
                    <a:pt x="1548661" y="55880"/>
                    <a:pt x="1548661" y="124460"/>
                  </a:cubicBezTo>
                  <a:lnTo>
                    <a:pt x="1548661" y="628418"/>
                  </a:lnTo>
                  <a:cubicBezTo>
                    <a:pt x="1548661" y="696998"/>
                    <a:pt x="1492781" y="752878"/>
                    <a:pt x="1424201" y="752878"/>
                  </a:cubicBezTo>
                  <a:close/>
                </a:path>
              </a:pathLst>
            </a:custGeom>
            <a:solidFill>
              <a:srgbClr val="6D6D6D"/>
            </a:solidFill>
          </p:spPr>
        </p:sp>
      </p:grpSp>
      <p:grpSp>
        <p:nvGrpSpPr>
          <p:cNvPr id="52" name="Group 52"/>
          <p:cNvGrpSpPr/>
          <p:nvPr/>
        </p:nvGrpSpPr>
        <p:grpSpPr>
          <a:xfrm>
            <a:off x="17010927" y="1823464"/>
            <a:ext cx="1277073" cy="800257"/>
            <a:chOff x="0" y="0"/>
            <a:chExt cx="1702765" cy="1067010"/>
          </a:xfrm>
        </p:grpSpPr>
        <p:sp>
          <p:nvSpPr>
            <p:cNvPr id="53" name="AutoShape 53"/>
            <p:cNvSpPr/>
            <p:nvPr/>
          </p:nvSpPr>
          <p:spPr>
            <a:xfrm>
              <a:off x="0" y="0"/>
              <a:ext cx="1702765" cy="1067010"/>
            </a:xfrm>
            <a:prstGeom prst="rect">
              <a:avLst/>
            </a:prstGeom>
            <a:solidFill>
              <a:srgbClr val="6D6D6D"/>
            </a:solidFill>
          </p:spPr>
        </p:sp>
        <p:pic>
          <p:nvPicPr>
            <p:cNvPr id="54" name="Picture 5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2840" y="375094"/>
              <a:ext cx="717085" cy="316821"/>
            </a:xfrm>
            <a:prstGeom prst="rect">
              <a:avLst/>
            </a:prstGeom>
          </p:spPr>
        </p:pic>
      </p:grpSp>
      <p:grpSp>
        <p:nvGrpSpPr>
          <p:cNvPr id="55" name="Group 55"/>
          <p:cNvGrpSpPr/>
          <p:nvPr/>
        </p:nvGrpSpPr>
        <p:grpSpPr>
          <a:xfrm>
            <a:off x="15917094" y="5982854"/>
            <a:ext cx="1342206" cy="652511"/>
            <a:chOff x="0" y="0"/>
            <a:chExt cx="1548661" cy="752878"/>
          </a:xfrm>
        </p:grpSpPr>
        <p:sp>
          <p:nvSpPr>
            <p:cNvPr id="56" name="Freeform 56"/>
            <p:cNvSpPr/>
            <p:nvPr/>
          </p:nvSpPr>
          <p:spPr>
            <a:xfrm>
              <a:off x="0" y="0"/>
              <a:ext cx="1548661" cy="752878"/>
            </a:xfrm>
            <a:custGeom>
              <a:avLst/>
              <a:gdLst/>
              <a:ahLst/>
              <a:cxnLst/>
              <a:rect l="l" t="t" r="r" b="b"/>
              <a:pathLst>
                <a:path w="1548661" h="752878">
                  <a:moveTo>
                    <a:pt x="1424201" y="752878"/>
                  </a:moveTo>
                  <a:lnTo>
                    <a:pt x="124460" y="752878"/>
                  </a:lnTo>
                  <a:cubicBezTo>
                    <a:pt x="55880" y="752878"/>
                    <a:pt x="0" y="696998"/>
                    <a:pt x="0" y="628418"/>
                  </a:cubicBezTo>
                  <a:lnTo>
                    <a:pt x="0" y="124460"/>
                  </a:lnTo>
                  <a:cubicBezTo>
                    <a:pt x="0" y="55880"/>
                    <a:pt x="55880" y="0"/>
                    <a:pt x="124460" y="0"/>
                  </a:cubicBezTo>
                  <a:lnTo>
                    <a:pt x="1424201" y="0"/>
                  </a:lnTo>
                  <a:cubicBezTo>
                    <a:pt x="1492781" y="0"/>
                    <a:pt x="1548661" y="55880"/>
                    <a:pt x="1548661" y="124460"/>
                  </a:cubicBezTo>
                  <a:lnTo>
                    <a:pt x="1548661" y="628418"/>
                  </a:lnTo>
                  <a:cubicBezTo>
                    <a:pt x="1548661" y="696998"/>
                    <a:pt x="1492781" y="752878"/>
                    <a:pt x="1424201" y="752878"/>
                  </a:cubicBezTo>
                  <a:close/>
                </a:path>
              </a:pathLst>
            </a:custGeom>
            <a:solidFill>
              <a:srgbClr val="6D6D6D"/>
            </a:solidFill>
          </p:spPr>
        </p:sp>
      </p:grpSp>
      <p:sp>
        <p:nvSpPr>
          <p:cNvPr id="57" name="TextBox 57"/>
          <p:cNvSpPr txBox="1"/>
          <p:nvPr/>
        </p:nvSpPr>
        <p:spPr>
          <a:xfrm>
            <a:off x="12663439" y="6049076"/>
            <a:ext cx="909638" cy="459105"/>
          </a:xfrm>
          <a:prstGeom prst="rect">
            <a:avLst/>
          </a:prstGeom>
        </p:spPr>
        <p:txBody>
          <a:bodyPr lIns="0" tIns="0" rIns="0" bIns="0" rtlCol="0" anchor="t">
            <a:spAutoFit/>
          </a:bodyPr>
          <a:lstStyle/>
          <a:p>
            <a:pPr algn="ctr">
              <a:lnSpc>
                <a:spcPts val="3840"/>
              </a:lnSpc>
            </a:pPr>
            <a:r>
              <a:rPr lang="en-US" sz="2400" spc="290">
                <a:solidFill>
                  <a:srgbClr val="FDFDFD"/>
                </a:solidFill>
                <a:latin typeface="Aileron Regular Bold"/>
              </a:rPr>
              <a:t>2017</a:t>
            </a:r>
          </a:p>
        </p:txBody>
      </p:sp>
      <p:sp>
        <p:nvSpPr>
          <p:cNvPr id="58" name="TextBox 58"/>
          <p:cNvSpPr txBox="1"/>
          <p:nvPr/>
        </p:nvSpPr>
        <p:spPr>
          <a:xfrm>
            <a:off x="14390020" y="6031931"/>
            <a:ext cx="909638" cy="459105"/>
          </a:xfrm>
          <a:prstGeom prst="rect">
            <a:avLst/>
          </a:prstGeom>
        </p:spPr>
        <p:txBody>
          <a:bodyPr lIns="0" tIns="0" rIns="0" bIns="0" rtlCol="0" anchor="t">
            <a:spAutoFit/>
          </a:bodyPr>
          <a:lstStyle/>
          <a:p>
            <a:pPr algn="ctr">
              <a:lnSpc>
                <a:spcPts val="3840"/>
              </a:lnSpc>
            </a:pPr>
            <a:r>
              <a:rPr lang="en-US" sz="2400" spc="290">
                <a:solidFill>
                  <a:srgbClr val="FDFDFD"/>
                </a:solidFill>
                <a:latin typeface="Aileron Regular Bold"/>
              </a:rPr>
              <a:t>2018</a:t>
            </a:r>
          </a:p>
        </p:txBody>
      </p:sp>
      <p:sp>
        <p:nvSpPr>
          <p:cNvPr id="59" name="TextBox 59"/>
          <p:cNvSpPr txBox="1"/>
          <p:nvPr/>
        </p:nvSpPr>
        <p:spPr>
          <a:xfrm>
            <a:off x="16101289" y="6049076"/>
            <a:ext cx="909638" cy="459105"/>
          </a:xfrm>
          <a:prstGeom prst="rect">
            <a:avLst/>
          </a:prstGeom>
        </p:spPr>
        <p:txBody>
          <a:bodyPr lIns="0" tIns="0" rIns="0" bIns="0" rtlCol="0" anchor="t">
            <a:spAutoFit/>
          </a:bodyPr>
          <a:lstStyle/>
          <a:p>
            <a:pPr algn="ctr">
              <a:lnSpc>
                <a:spcPts val="3840"/>
              </a:lnSpc>
            </a:pPr>
            <a:r>
              <a:rPr lang="en-US" sz="2400" spc="290">
                <a:solidFill>
                  <a:srgbClr val="FDFDFD"/>
                </a:solidFill>
                <a:latin typeface="Aileron Regular Bold"/>
              </a:rPr>
              <a:t>2019</a:t>
            </a:r>
          </a:p>
        </p:txBody>
      </p:sp>
      <p:grpSp>
        <p:nvGrpSpPr>
          <p:cNvPr id="60" name="Group 60"/>
          <p:cNvGrpSpPr/>
          <p:nvPr/>
        </p:nvGrpSpPr>
        <p:grpSpPr>
          <a:xfrm rot="5400000">
            <a:off x="12611442" y="6687468"/>
            <a:ext cx="1013631" cy="256912"/>
            <a:chOff x="0" y="0"/>
            <a:chExt cx="2004282" cy="508000"/>
          </a:xfrm>
        </p:grpSpPr>
        <p:sp>
          <p:nvSpPr>
            <p:cNvPr id="61" name="Freeform 61"/>
            <p:cNvSpPr/>
            <p:nvPr/>
          </p:nvSpPr>
          <p:spPr>
            <a:xfrm>
              <a:off x="1556884"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FFFFFF"/>
            </a:solidFill>
            <a:ln>
              <a:solidFill>
                <a:srgbClr val="000000"/>
              </a:solidFill>
            </a:ln>
          </p:spPr>
        </p:sp>
        <p:sp>
          <p:nvSpPr>
            <p:cNvPr id="62" name="Freeform 62"/>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6D6D6D"/>
            </a:solidFill>
          </p:spPr>
        </p:sp>
      </p:grpSp>
      <p:grpSp>
        <p:nvGrpSpPr>
          <p:cNvPr id="63" name="Group 63"/>
          <p:cNvGrpSpPr/>
          <p:nvPr/>
        </p:nvGrpSpPr>
        <p:grpSpPr>
          <a:xfrm rot="-5400000">
            <a:off x="14338024" y="5673838"/>
            <a:ext cx="1013631" cy="256912"/>
            <a:chOff x="0" y="0"/>
            <a:chExt cx="2004282" cy="508000"/>
          </a:xfrm>
        </p:grpSpPr>
        <p:sp>
          <p:nvSpPr>
            <p:cNvPr id="64" name="Freeform 64"/>
            <p:cNvSpPr/>
            <p:nvPr/>
          </p:nvSpPr>
          <p:spPr>
            <a:xfrm>
              <a:off x="1556884"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FFFFFF"/>
            </a:solidFill>
            <a:ln>
              <a:solidFill>
                <a:srgbClr val="000000"/>
              </a:solidFill>
            </a:ln>
          </p:spPr>
        </p:sp>
        <p:sp>
          <p:nvSpPr>
            <p:cNvPr id="65" name="Freeform 65"/>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6D6D6D"/>
            </a:solidFill>
          </p:spPr>
        </p:sp>
      </p:grpSp>
      <p:sp>
        <p:nvSpPr>
          <p:cNvPr id="66" name="TextBox 66"/>
          <p:cNvSpPr txBox="1"/>
          <p:nvPr/>
        </p:nvSpPr>
        <p:spPr>
          <a:xfrm>
            <a:off x="11889468" y="7442197"/>
            <a:ext cx="2457578" cy="1087755"/>
          </a:xfrm>
          <a:prstGeom prst="rect">
            <a:avLst/>
          </a:prstGeom>
        </p:spPr>
        <p:txBody>
          <a:bodyPr lIns="0" tIns="0" rIns="0" bIns="0" rtlCol="0" anchor="t">
            <a:spAutoFit/>
          </a:bodyPr>
          <a:lstStyle/>
          <a:p>
            <a:pPr algn="ctr">
              <a:lnSpc>
                <a:spcPts val="2970"/>
              </a:lnSpc>
            </a:pPr>
            <a:r>
              <a:rPr lang="en-US" sz="1800" spc="57">
                <a:solidFill>
                  <a:srgbClr val="241F19"/>
                </a:solidFill>
                <a:latin typeface="Clear Sans Regular"/>
              </a:rPr>
              <a:t>Oracle J.D Edwards ERP system has been implemented </a:t>
            </a:r>
          </a:p>
        </p:txBody>
      </p:sp>
      <p:sp>
        <p:nvSpPr>
          <p:cNvPr id="67" name="TextBox 67"/>
          <p:cNvSpPr txBox="1"/>
          <p:nvPr/>
        </p:nvSpPr>
        <p:spPr>
          <a:xfrm>
            <a:off x="13616050" y="3768234"/>
            <a:ext cx="2457578" cy="1087755"/>
          </a:xfrm>
          <a:prstGeom prst="rect">
            <a:avLst/>
          </a:prstGeom>
        </p:spPr>
        <p:txBody>
          <a:bodyPr lIns="0" tIns="0" rIns="0" bIns="0" rtlCol="0" anchor="t">
            <a:spAutoFit/>
          </a:bodyPr>
          <a:lstStyle/>
          <a:p>
            <a:pPr algn="ctr">
              <a:lnSpc>
                <a:spcPts val="2970"/>
              </a:lnSpc>
            </a:pPr>
            <a:r>
              <a:rPr lang="en-US" sz="1800" spc="57">
                <a:solidFill>
                  <a:srgbClr val="241F19"/>
                </a:solidFill>
                <a:latin typeface="Clear Sans Regular"/>
              </a:rPr>
              <a:t>Weaving Mill capacity expansion with Toyota looms</a:t>
            </a:r>
            <a:r>
              <a:rPr lang="en-US" sz="1200" spc="38">
                <a:solidFill>
                  <a:srgbClr val="241F19"/>
                </a:solidFill>
                <a:latin typeface="Clear Sans Regular"/>
              </a:rPr>
              <a:t> </a:t>
            </a:r>
          </a:p>
        </p:txBody>
      </p:sp>
      <p:grpSp>
        <p:nvGrpSpPr>
          <p:cNvPr id="68" name="Group 68"/>
          <p:cNvGrpSpPr/>
          <p:nvPr/>
        </p:nvGrpSpPr>
        <p:grpSpPr>
          <a:xfrm rot="5400000">
            <a:off x="16081382" y="6687468"/>
            <a:ext cx="1013631" cy="256912"/>
            <a:chOff x="0" y="0"/>
            <a:chExt cx="2004282" cy="508000"/>
          </a:xfrm>
        </p:grpSpPr>
        <p:sp>
          <p:nvSpPr>
            <p:cNvPr id="69" name="Freeform 69"/>
            <p:cNvSpPr/>
            <p:nvPr/>
          </p:nvSpPr>
          <p:spPr>
            <a:xfrm>
              <a:off x="1556884" y="49530"/>
              <a:ext cx="407115" cy="408940"/>
            </a:xfrm>
            <a:custGeom>
              <a:avLst/>
              <a:gdLst/>
              <a:ahLst/>
              <a:cxnLst/>
              <a:rect l="l" t="t" r="r" b="b"/>
              <a:pathLst>
                <a:path w="407115" h="408940">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FFFFFF"/>
            </a:solidFill>
            <a:ln>
              <a:solidFill>
                <a:srgbClr val="000000"/>
              </a:solidFill>
            </a:ln>
          </p:spPr>
        </p:sp>
        <p:sp>
          <p:nvSpPr>
            <p:cNvPr id="70" name="Freeform 70"/>
            <p:cNvSpPr/>
            <p:nvPr/>
          </p:nvSpPr>
          <p:spPr>
            <a:xfrm>
              <a:off x="0" y="11430"/>
              <a:ext cx="2004282" cy="485140"/>
            </a:xfrm>
            <a:custGeom>
              <a:avLst/>
              <a:gdLst/>
              <a:ahLst/>
              <a:cxnLst/>
              <a:rect l="l" t="t" r="r" b="b"/>
              <a:pathLst>
                <a:path w="2004282" h="485140">
                  <a:moveTo>
                    <a:pt x="1760442" y="0"/>
                  </a:moveTo>
                  <a:cubicBezTo>
                    <a:pt x="1639792" y="0"/>
                    <a:pt x="1539462" y="88900"/>
                    <a:pt x="1520412" y="204470"/>
                  </a:cubicBezTo>
                  <a:lnTo>
                    <a:pt x="0" y="204470"/>
                  </a:lnTo>
                  <a:lnTo>
                    <a:pt x="0" y="280670"/>
                  </a:lnTo>
                  <a:lnTo>
                    <a:pt x="1521682" y="280670"/>
                  </a:lnTo>
                  <a:cubicBezTo>
                    <a:pt x="1539462" y="396240"/>
                    <a:pt x="1641062" y="485140"/>
                    <a:pt x="1761712" y="485140"/>
                  </a:cubicBezTo>
                  <a:cubicBezTo>
                    <a:pt x="1896332" y="485140"/>
                    <a:pt x="2004282" y="375920"/>
                    <a:pt x="2004282" y="242570"/>
                  </a:cubicBezTo>
                  <a:cubicBezTo>
                    <a:pt x="2004282" y="107950"/>
                    <a:pt x="1895062" y="0"/>
                    <a:pt x="1760442" y="0"/>
                  </a:cubicBezTo>
                  <a:close/>
                  <a:moveTo>
                    <a:pt x="1760442" y="408940"/>
                  </a:moveTo>
                  <a:cubicBezTo>
                    <a:pt x="1669002" y="408940"/>
                    <a:pt x="1594072" y="334010"/>
                    <a:pt x="1594072" y="242570"/>
                  </a:cubicBezTo>
                  <a:cubicBezTo>
                    <a:pt x="1594072" y="151130"/>
                    <a:pt x="1669002" y="76200"/>
                    <a:pt x="1760442" y="76200"/>
                  </a:cubicBezTo>
                  <a:cubicBezTo>
                    <a:pt x="1851882" y="76200"/>
                    <a:pt x="1926812" y="151130"/>
                    <a:pt x="1926812" y="242570"/>
                  </a:cubicBezTo>
                  <a:cubicBezTo>
                    <a:pt x="1928082" y="334010"/>
                    <a:pt x="1853152" y="408940"/>
                    <a:pt x="1760442" y="408940"/>
                  </a:cubicBezTo>
                  <a:close/>
                </a:path>
              </a:pathLst>
            </a:custGeom>
            <a:solidFill>
              <a:srgbClr val="6D6D6D"/>
            </a:solidFill>
          </p:spPr>
        </p:sp>
      </p:grpSp>
      <p:sp>
        <p:nvSpPr>
          <p:cNvPr id="71" name="TextBox 71"/>
          <p:cNvSpPr txBox="1"/>
          <p:nvPr/>
        </p:nvSpPr>
        <p:spPr>
          <a:xfrm>
            <a:off x="15299658" y="7442197"/>
            <a:ext cx="1959642" cy="1830705"/>
          </a:xfrm>
          <a:prstGeom prst="rect">
            <a:avLst/>
          </a:prstGeom>
        </p:spPr>
        <p:txBody>
          <a:bodyPr lIns="0" tIns="0" rIns="0" bIns="0" rtlCol="0" anchor="t">
            <a:spAutoFit/>
          </a:bodyPr>
          <a:lstStyle/>
          <a:p>
            <a:pPr algn="ctr">
              <a:lnSpc>
                <a:spcPts val="2970"/>
              </a:lnSpc>
            </a:pPr>
            <a:r>
              <a:rPr lang="en-US" sz="1800" spc="57">
                <a:solidFill>
                  <a:srgbClr val="241F19"/>
                </a:solidFill>
                <a:latin typeface="Clear Sans Regular"/>
              </a:rPr>
              <a:t>ISO 9001 :2015 Quality  Management has been implemented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rcRect t="7812" b="781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3976049" y="3736521"/>
            <a:ext cx="9697366" cy="2813957"/>
            <a:chOff x="0" y="0"/>
            <a:chExt cx="12929822" cy="3751943"/>
          </a:xfrm>
        </p:grpSpPr>
        <p:sp>
          <p:nvSpPr>
            <p:cNvPr id="3" name="AutoShape 3"/>
            <p:cNvSpPr/>
            <p:nvPr/>
          </p:nvSpPr>
          <p:spPr>
            <a:xfrm>
              <a:off x="0" y="0"/>
              <a:ext cx="12929822" cy="3751943"/>
            </a:xfrm>
            <a:prstGeom prst="rect">
              <a:avLst/>
            </a:prstGeom>
            <a:solidFill>
              <a:srgbClr val="FDFDFD"/>
            </a:solidFill>
          </p:spPr>
        </p:sp>
        <p:sp>
          <p:nvSpPr>
            <p:cNvPr id="4" name="TextBox 4"/>
            <p:cNvSpPr txBox="1"/>
            <p:nvPr/>
          </p:nvSpPr>
          <p:spPr>
            <a:xfrm>
              <a:off x="1651846" y="849309"/>
              <a:ext cx="9626130" cy="1635125"/>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555555"/>
                  </a:solidFill>
                  <a:latin typeface="Clear Sans Regular"/>
                </a:rPr>
                <a:t>Th</a:t>
              </a:r>
              <a:r>
                <a:rPr lang="en-US" sz="8000" u="none">
                  <a:solidFill>
                    <a:srgbClr val="555555"/>
                  </a:solidFill>
                  <a:latin typeface="Clear Sans Regular"/>
                </a:rPr>
                <a:t>ank you</a:t>
              </a:r>
            </a:p>
          </p:txBody>
        </p:sp>
      </p:grpSp>
      <p:grpSp>
        <p:nvGrpSpPr>
          <p:cNvPr id="5" name="Group 5"/>
          <p:cNvGrpSpPr/>
          <p:nvPr/>
        </p:nvGrpSpPr>
        <p:grpSpPr>
          <a:xfrm>
            <a:off x="8186195" y="6150350"/>
            <a:ext cx="1277073" cy="800257"/>
            <a:chOff x="0" y="0"/>
            <a:chExt cx="1702765" cy="1067010"/>
          </a:xfrm>
        </p:grpSpPr>
        <p:sp>
          <p:nvSpPr>
            <p:cNvPr id="6" name="AutoShape 6"/>
            <p:cNvSpPr/>
            <p:nvPr/>
          </p:nvSpPr>
          <p:spPr>
            <a:xfrm>
              <a:off x="0" y="0"/>
              <a:ext cx="1702765" cy="1067010"/>
            </a:xfrm>
            <a:prstGeom prst="rect">
              <a:avLst/>
            </a:prstGeom>
            <a:solidFill>
              <a:srgbClr val="2CA9C2"/>
            </a:solidFill>
          </p:spPr>
        </p:sp>
        <p:pic>
          <p:nvPicPr>
            <p:cNvPr id="7" name="Picture 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2840" y="375094"/>
              <a:ext cx="717085" cy="316821"/>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D6D6D"/>
        </a:solidFill>
        <a:effectLst/>
      </p:bgPr>
    </p:bg>
    <p:spTree>
      <p:nvGrpSpPr>
        <p:cNvPr id="1" name=""/>
        <p:cNvGrpSpPr/>
        <p:nvPr/>
      </p:nvGrpSpPr>
      <p:grpSpPr>
        <a:xfrm>
          <a:off x="0" y="0"/>
          <a:ext cx="0" cy="0"/>
          <a:chOff x="0" y="0"/>
          <a:chExt cx="0" cy="0"/>
        </a:xfrm>
      </p:grpSpPr>
      <p:grpSp>
        <p:nvGrpSpPr>
          <p:cNvPr id="2" name="Group 2"/>
          <p:cNvGrpSpPr/>
          <p:nvPr/>
        </p:nvGrpSpPr>
        <p:grpSpPr>
          <a:xfrm>
            <a:off x="0" y="6158949"/>
            <a:ext cx="18297525" cy="4128052"/>
            <a:chOff x="0" y="0"/>
            <a:chExt cx="6347030" cy="1519886"/>
          </a:xfrm>
        </p:grpSpPr>
        <p:sp>
          <p:nvSpPr>
            <p:cNvPr id="3" name="Freeform 3"/>
            <p:cNvSpPr/>
            <p:nvPr/>
          </p:nvSpPr>
          <p:spPr>
            <a:xfrm>
              <a:off x="0" y="0"/>
              <a:ext cx="6347030" cy="1519886"/>
            </a:xfrm>
            <a:custGeom>
              <a:avLst/>
              <a:gdLst/>
              <a:ahLst/>
              <a:cxnLst/>
              <a:rect l="l" t="t" r="r" b="b"/>
              <a:pathLst>
                <a:path w="6347030" h="1477802">
                  <a:moveTo>
                    <a:pt x="0" y="0"/>
                  </a:moveTo>
                  <a:lnTo>
                    <a:pt x="6347030" y="0"/>
                  </a:lnTo>
                  <a:lnTo>
                    <a:pt x="6347030" y="1477802"/>
                  </a:lnTo>
                  <a:lnTo>
                    <a:pt x="0" y="1477802"/>
                  </a:lnTo>
                  <a:close/>
                </a:path>
              </a:pathLst>
            </a:custGeom>
            <a:solidFill>
              <a:srgbClr val="2CA9C2">
                <a:alpha val="74902"/>
              </a:srgbClr>
            </a:solidFill>
          </p:spPr>
          <p:txBody>
            <a:bodyPr/>
            <a:lstStyle/>
            <a:p>
              <a:endParaRPr lang="tr-TR" dirty="0"/>
            </a:p>
          </p:txBody>
        </p:sp>
      </p:grpSp>
      <p:grpSp>
        <p:nvGrpSpPr>
          <p:cNvPr id="4" name="Group 4"/>
          <p:cNvGrpSpPr/>
          <p:nvPr/>
        </p:nvGrpSpPr>
        <p:grpSpPr>
          <a:xfrm>
            <a:off x="1028700" y="3967250"/>
            <a:ext cx="2484221" cy="2642788"/>
            <a:chOff x="0" y="0"/>
            <a:chExt cx="1566343" cy="1666322"/>
          </a:xfrm>
        </p:grpSpPr>
        <p:sp>
          <p:nvSpPr>
            <p:cNvPr id="5" name="Freeform 5"/>
            <p:cNvSpPr/>
            <p:nvPr/>
          </p:nvSpPr>
          <p:spPr>
            <a:xfrm>
              <a:off x="0" y="0"/>
              <a:ext cx="1566343" cy="1666322"/>
            </a:xfrm>
            <a:custGeom>
              <a:avLst/>
              <a:gdLst/>
              <a:ahLst/>
              <a:cxnLst/>
              <a:rect l="l" t="t" r="r" b="b"/>
              <a:pathLst>
                <a:path w="1566343" h="1666322">
                  <a:moveTo>
                    <a:pt x="0" y="0"/>
                  </a:moveTo>
                  <a:lnTo>
                    <a:pt x="1566343" y="0"/>
                  </a:lnTo>
                  <a:lnTo>
                    <a:pt x="1566343" y="1666322"/>
                  </a:lnTo>
                  <a:lnTo>
                    <a:pt x="0" y="1666322"/>
                  </a:lnTo>
                  <a:close/>
                </a:path>
              </a:pathLst>
            </a:custGeom>
            <a:solidFill>
              <a:srgbClr val="FDFDFD"/>
            </a:solidFill>
          </p:spPr>
        </p:sp>
      </p:grpSp>
      <p:grpSp>
        <p:nvGrpSpPr>
          <p:cNvPr id="6" name="Group 6"/>
          <p:cNvGrpSpPr/>
          <p:nvPr/>
        </p:nvGrpSpPr>
        <p:grpSpPr>
          <a:xfrm>
            <a:off x="11260427" y="5143500"/>
            <a:ext cx="2521385" cy="2682324"/>
            <a:chOff x="0" y="0"/>
            <a:chExt cx="1566343" cy="1666322"/>
          </a:xfrm>
        </p:grpSpPr>
        <p:sp>
          <p:nvSpPr>
            <p:cNvPr id="7" name="Freeform 7"/>
            <p:cNvSpPr/>
            <p:nvPr/>
          </p:nvSpPr>
          <p:spPr>
            <a:xfrm>
              <a:off x="0" y="0"/>
              <a:ext cx="1566343" cy="1666322"/>
            </a:xfrm>
            <a:custGeom>
              <a:avLst/>
              <a:gdLst/>
              <a:ahLst/>
              <a:cxnLst/>
              <a:rect l="l" t="t" r="r" b="b"/>
              <a:pathLst>
                <a:path w="1566343" h="1666322">
                  <a:moveTo>
                    <a:pt x="0" y="0"/>
                  </a:moveTo>
                  <a:lnTo>
                    <a:pt x="1566343" y="0"/>
                  </a:lnTo>
                  <a:lnTo>
                    <a:pt x="1566343" y="1666322"/>
                  </a:lnTo>
                  <a:lnTo>
                    <a:pt x="0" y="1666322"/>
                  </a:lnTo>
                  <a:close/>
                </a:path>
              </a:pathLst>
            </a:custGeom>
            <a:solidFill>
              <a:srgbClr val="FDFDFD"/>
            </a:solidFill>
          </p:spPr>
        </p:sp>
      </p:grpSp>
      <p:grpSp>
        <p:nvGrpSpPr>
          <p:cNvPr id="8" name="Group 8"/>
          <p:cNvGrpSpPr/>
          <p:nvPr/>
        </p:nvGrpSpPr>
        <p:grpSpPr>
          <a:xfrm>
            <a:off x="7826075" y="3967250"/>
            <a:ext cx="2484221" cy="2642788"/>
            <a:chOff x="0" y="0"/>
            <a:chExt cx="1566343" cy="1666322"/>
          </a:xfrm>
        </p:grpSpPr>
        <p:sp>
          <p:nvSpPr>
            <p:cNvPr id="9" name="Freeform 9"/>
            <p:cNvSpPr/>
            <p:nvPr/>
          </p:nvSpPr>
          <p:spPr>
            <a:xfrm>
              <a:off x="0" y="0"/>
              <a:ext cx="1566343" cy="1666322"/>
            </a:xfrm>
            <a:custGeom>
              <a:avLst/>
              <a:gdLst/>
              <a:ahLst/>
              <a:cxnLst/>
              <a:rect l="l" t="t" r="r" b="b"/>
              <a:pathLst>
                <a:path w="1566343" h="1666322">
                  <a:moveTo>
                    <a:pt x="0" y="0"/>
                  </a:moveTo>
                  <a:lnTo>
                    <a:pt x="1566343" y="0"/>
                  </a:lnTo>
                  <a:lnTo>
                    <a:pt x="1566343" y="1666322"/>
                  </a:lnTo>
                  <a:lnTo>
                    <a:pt x="0" y="1666322"/>
                  </a:lnTo>
                  <a:close/>
                </a:path>
              </a:pathLst>
            </a:custGeom>
            <a:solidFill>
              <a:srgbClr val="FDFDFD"/>
            </a:solidFill>
          </p:spPr>
        </p:sp>
      </p:grpSp>
      <p:grpSp>
        <p:nvGrpSpPr>
          <p:cNvPr id="10" name="Group 10"/>
          <p:cNvGrpSpPr/>
          <p:nvPr/>
        </p:nvGrpSpPr>
        <p:grpSpPr>
          <a:xfrm>
            <a:off x="4383904" y="5143500"/>
            <a:ext cx="2521385" cy="2682324"/>
            <a:chOff x="0" y="0"/>
            <a:chExt cx="1566343" cy="1666322"/>
          </a:xfrm>
        </p:grpSpPr>
        <p:sp>
          <p:nvSpPr>
            <p:cNvPr id="11" name="Freeform 11"/>
            <p:cNvSpPr/>
            <p:nvPr/>
          </p:nvSpPr>
          <p:spPr>
            <a:xfrm>
              <a:off x="0" y="0"/>
              <a:ext cx="1566343" cy="1666322"/>
            </a:xfrm>
            <a:custGeom>
              <a:avLst/>
              <a:gdLst/>
              <a:ahLst/>
              <a:cxnLst/>
              <a:rect l="l" t="t" r="r" b="b"/>
              <a:pathLst>
                <a:path w="1566343" h="1666322">
                  <a:moveTo>
                    <a:pt x="0" y="0"/>
                  </a:moveTo>
                  <a:lnTo>
                    <a:pt x="1566343" y="0"/>
                  </a:lnTo>
                  <a:lnTo>
                    <a:pt x="1566343" y="1666322"/>
                  </a:lnTo>
                  <a:lnTo>
                    <a:pt x="0" y="1666322"/>
                  </a:lnTo>
                  <a:close/>
                </a:path>
              </a:pathLst>
            </a:custGeom>
            <a:solidFill>
              <a:srgbClr val="FDFDFD"/>
            </a:solidFill>
          </p:spPr>
        </p:sp>
      </p:grpSp>
      <p:pic>
        <p:nvPicPr>
          <p:cNvPr id="12" name="Picture 12"/>
          <p:cNvPicPr>
            <a:picLocks noChangeAspect="1"/>
          </p:cNvPicPr>
          <p:nvPr/>
        </p:nvPicPr>
        <p:blipFill>
          <a:blip r:embed="rId2"/>
          <a:srcRect t="6732" b="15090"/>
          <a:stretch>
            <a:fillRect/>
          </a:stretch>
        </p:blipFill>
        <p:spPr>
          <a:xfrm>
            <a:off x="5017508" y="4492074"/>
            <a:ext cx="2196261" cy="2575476"/>
          </a:xfrm>
          <a:prstGeom prst="rect">
            <a:avLst/>
          </a:prstGeom>
        </p:spPr>
      </p:pic>
      <p:pic>
        <p:nvPicPr>
          <p:cNvPr id="13" name="Picture 13"/>
          <p:cNvPicPr>
            <a:picLocks noChangeAspect="1"/>
          </p:cNvPicPr>
          <p:nvPr/>
        </p:nvPicPr>
        <p:blipFill>
          <a:blip r:embed="rId3"/>
          <a:srcRect t="6732" b="15090"/>
          <a:stretch>
            <a:fillRect/>
          </a:stretch>
        </p:blipFill>
        <p:spPr>
          <a:xfrm>
            <a:off x="1603553" y="4492074"/>
            <a:ext cx="2196261" cy="2575476"/>
          </a:xfrm>
          <a:prstGeom prst="rect">
            <a:avLst/>
          </a:prstGeom>
        </p:spPr>
      </p:pic>
      <p:pic>
        <p:nvPicPr>
          <p:cNvPr id="14" name="Picture 14"/>
          <p:cNvPicPr>
            <a:picLocks noChangeAspect="1"/>
          </p:cNvPicPr>
          <p:nvPr/>
        </p:nvPicPr>
        <p:blipFill>
          <a:blip r:embed="rId4"/>
          <a:srcRect l="2949" r="2949" b="4844"/>
          <a:stretch>
            <a:fillRect/>
          </a:stretch>
        </p:blipFill>
        <p:spPr>
          <a:xfrm>
            <a:off x="11793958" y="4492074"/>
            <a:ext cx="2196261" cy="2575476"/>
          </a:xfrm>
          <a:prstGeom prst="rect">
            <a:avLst/>
          </a:prstGeom>
        </p:spPr>
      </p:pic>
      <p:pic>
        <p:nvPicPr>
          <p:cNvPr id="15" name="Picture 15"/>
          <p:cNvPicPr>
            <a:picLocks noChangeAspect="1"/>
          </p:cNvPicPr>
          <p:nvPr/>
        </p:nvPicPr>
        <p:blipFill>
          <a:blip r:embed="rId5"/>
          <a:srcRect t="6788" b="6788"/>
          <a:stretch>
            <a:fillRect/>
          </a:stretch>
        </p:blipFill>
        <p:spPr>
          <a:xfrm>
            <a:off x="8421374" y="4492074"/>
            <a:ext cx="2205259" cy="2575476"/>
          </a:xfrm>
          <a:prstGeom prst="rect">
            <a:avLst/>
          </a:prstGeom>
        </p:spPr>
      </p:pic>
      <p:sp>
        <p:nvSpPr>
          <p:cNvPr id="16" name="TextBox 16"/>
          <p:cNvSpPr txBox="1"/>
          <p:nvPr/>
        </p:nvSpPr>
        <p:spPr>
          <a:xfrm>
            <a:off x="1028700" y="1911993"/>
            <a:ext cx="16078971" cy="688975"/>
          </a:xfrm>
          <a:prstGeom prst="rect">
            <a:avLst/>
          </a:prstGeom>
        </p:spPr>
        <p:txBody>
          <a:bodyPr lIns="0" tIns="0" rIns="0" bIns="0" rtlCol="0" anchor="t">
            <a:spAutoFit/>
          </a:bodyPr>
          <a:lstStyle/>
          <a:p>
            <a:pPr marL="0" lvl="0" indent="0">
              <a:lnSpc>
                <a:spcPts val="5600"/>
              </a:lnSpc>
              <a:spcBef>
                <a:spcPct val="0"/>
              </a:spcBef>
            </a:pPr>
            <a:r>
              <a:rPr lang="en-US" sz="4000" spc="640">
                <a:solidFill>
                  <a:srgbClr val="FDFDFD"/>
                </a:solidFill>
                <a:latin typeface="Clear Sans Regular"/>
              </a:rPr>
              <a:t>MEET THE TEAM</a:t>
            </a:r>
          </a:p>
        </p:txBody>
      </p:sp>
      <p:grpSp>
        <p:nvGrpSpPr>
          <p:cNvPr id="17" name="Group 17"/>
          <p:cNvGrpSpPr/>
          <p:nvPr/>
        </p:nvGrpSpPr>
        <p:grpSpPr>
          <a:xfrm>
            <a:off x="1028700" y="8179731"/>
            <a:ext cx="2574404" cy="657651"/>
            <a:chOff x="0" y="-38100"/>
            <a:chExt cx="3432539" cy="876867"/>
          </a:xfrm>
        </p:grpSpPr>
        <p:sp>
          <p:nvSpPr>
            <p:cNvPr id="18" name="TextBox 18"/>
            <p:cNvSpPr txBox="1"/>
            <p:nvPr/>
          </p:nvSpPr>
          <p:spPr>
            <a:xfrm>
              <a:off x="0" y="-38100"/>
              <a:ext cx="3432539" cy="396240"/>
            </a:xfrm>
            <a:prstGeom prst="rect">
              <a:avLst/>
            </a:prstGeom>
          </p:spPr>
          <p:txBody>
            <a:bodyPr lIns="0" tIns="0" rIns="0" bIns="0" rtlCol="0" anchor="t">
              <a:spAutoFit/>
            </a:bodyPr>
            <a:lstStyle/>
            <a:p>
              <a:pPr marL="0" lvl="0" indent="0" algn="l">
                <a:lnSpc>
                  <a:spcPts val="2520"/>
                </a:lnSpc>
                <a:spcBef>
                  <a:spcPct val="0"/>
                </a:spcBef>
              </a:pPr>
              <a:r>
                <a:rPr lang="en-US" sz="1800" spc="90">
                  <a:solidFill>
                    <a:srgbClr val="FDFDFD"/>
                  </a:solidFill>
                  <a:latin typeface="Clear Sans Regular Bold"/>
                </a:rPr>
                <a:t>AHMET USLU</a:t>
              </a:r>
            </a:p>
          </p:txBody>
        </p:sp>
        <p:sp>
          <p:nvSpPr>
            <p:cNvPr id="19" name="TextBox 19"/>
            <p:cNvSpPr txBox="1"/>
            <p:nvPr/>
          </p:nvSpPr>
          <p:spPr>
            <a:xfrm>
              <a:off x="0" y="489867"/>
              <a:ext cx="3432539" cy="348900"/>
            </a:xfrm>
            <a:prstGeom prst="rect">
              <a:avLst/>
            </a:prstGeom>
          </p:spPr>
          <p:txBody>
            <a:bodyPr lIns="0" tIns="0" rIns="0" bIns="0" rtlCol="0" anchor="t">
              <a:spAutoFit/>
            </a:bodyPr>
            <a:lstStyle/>
            <a:p>
              <a:pPr marL="0" lvl="0" indent="0" algn="l">
                <a:lnSpc>
                  <a:spcPts val="2240"/>
                </a:lnSpc>
                <a:spcBef>
                  <a:spcPct val="0"/>
                </a:spcBef>
              </a:pPr>
              <a:r>
                <a:rPr lang="tr-TR" sz="1600" spc="32" dirty="0" err="1">
                  <a:solidFill>
                    <a:srgbClr val="FDFDFD"/>
                  </a:solidFill>
                  <a:latin typeface="Clear Sans Regular"/>
                </a:rPr>
                <a:t>Chairman</a:t>
              </a:r>
              <a:endParaRPr lang="en-US" sz="1600" u="none" spc="32" dirty="0">
                <a:solidFill>
                  <a:srgbClr val="FDFDFD"/>
                </a:solidFill>
                <a:latin typeface="Clear Sans Regular"/>
              </a:endParaRPr>
            </a:p>
          </p:txBody>
        </p:sp>
      </p:grpSp>
      <p:grpSp>
        <p:nvGrpSpPr>
          <p:cNvPr id="20" name="Group 20"/>
          <p:cNvGrpSpPr/>
          <p:nvPr/>
        </p:nvGrpSpPr>
        <p:grpSpPr>
          <a:xfrm>
            <a:off x="4383904" y="8208306"/>
            <a:ext cx="2829865" cy="624417"/>
            <a:chOff x="0" y="0"/>
            <a:chExt cx="3773153" cy="832555"/>
          </a:xfrm>
        </p:grpSpPr>
        <p:sp>
          <p:nvSpPr>
            <p:cNvPr id="21" name="TextBox 21"/>
            <p:cNvSpPr txBox="1"/>
            <p:nvPr/>
          </p:nvSpPr>
          <p:spPr>
            <a:xfrm>
              <a:off x="0" y="-38100"/>
              <a:ext cx="3773153" cy="396240"/>
            </a:xfrm>
            <a:prstGeom prst="rect">
              <a:avLst/>
            </a:prstGeom>
          </p:spPr>
          <p:txBody>
            <a:bodyPr lIns="0" tIns="0" rIns="0" bIns="0" rtlCol="0" anchor="t">
              <a:spAutoFit/>
            </a:bodyPr>
            <a:lstStyle/>
            <a:p>
              <a:pPr marL="0" lvl="0" indent="0" algn="l">
                <a:lnSpc>
                  <a:spcPts val="2520"/>
                </a:lnSpc>
                <a:spcBef>
                  <a:spcPct val="0"/>
                </a:spcBef>
              </a:pPr>
              <a:r>
                <a:rPr lang="en-US" sz="1800" spc="90">
                  <a:solidFill>
                    <a:srgbClr val="FDFDFD"/>
                  </a:solidFill>
                  <a:latin typeface="Clear Sans Regular Bold"/>
                </a:rPr>
                <a:t>FEVZI USLU</a:t>
              </a:r>
            </a:p>
          </p:txBody>
        </p:sp>
        <p:sp>
          <p:nvSpPr>
            <p:cNvPr id="22" name="TextBox 22"/>
            <p:cNvSpPr txBox="1"/>
            <p:nvPr/>
          </p:nvSpPr>
          <p:spPr>
            <a:xfrm>
              <a:off x="0" y="489867"/>
              <a:ext cx="3773153" cy="342688"/>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FDFDFD"/>
                  </a:solidFill>
                  <a:latin typeface="Clear Sans Regular"/>
                </a:rPr>
                <a:t>General </a:t>
              </a:r>
              <a:r>
                <a:rPr lang="en-US" sz="1600" u="none" spc="32">
                  <a:solidFill>
                    <a:srgbClr val="FDFDFD"/>
                  </a:solidFill>
                  <a:latin typeface="Clear Sans Regular"/>
                </a:rPr>
                <a:t>Director</a:t>
              </a:r>
            </a:p>
          </p:txBody>
        </p:sp>
      </p:grpSp>
      <p:grpSp>
        <p:nvGrpSpPr>
          <p:cNvPr id="23" name="Group 23"/>
          <p:cNvGrpSpPr/>
          <p:nvPr/>
        </p:nvGrpSpPr>
        <p:grpSpPr>
          <a:xfrm>
            <a:off x="7826075" y="8200262"/>
            <a:ext cx="2952547" cy="632460"/>
            <a:chOff x="0" y="0"/>
            <a:chExt cx="3936729" cy="843280"/>
          </a:xfrm>
        </p:grpSpPr>
        <p:sp>
          <p:nvSpPr>
            <p:cNvPr id="24" name="TextBox 24"/>
            <p:cNvSpPr txBox="1"/>
            <p:nvPr/>
          </p:nvSpPr>
          <p:spPr>
            <a:xfrm>
              <a:off x="0" y="-38100"/>
              <a:ext cx="3936729" cy="396240"/>
            </a:xfrm>
            <a:prstGeom prst="rect">
              <a:avLst/>
            </a:prstGeom>
          </p:spPr>
          <p:txBody>
            <a:bodyPr lIns="0" tIns="0" rIns="0" bIns="0" rtlCol="0" anchor="t">
              <a:spAutoFit/>
            </a:bodyPr>
            <a:lstStyle/>
            <a:p>
              <a:pPr marL="0" lvl="0" indent="0" algn="l">
                <a:lnSpc>
                  <a:spcPts val="2520"/>
                </a:lnSpc>
                <a:spcBef>
                  <a:spcPct val="0"/>
                </a:spcBef>
              </a:pPr>
              <a:r>
                <a:rPr lang="en-US" sz="1800" spc="90">
                  <a:solidFill>
                    <a:srgbClr val="FDFDFD"/>
                  </a:solidFill>
                  <a:latin typeface="Clear Sans Regular Bold"/>
                </a:rPr>
                <a:t>SEÇKIN KAHVECILER</a:t>
              </a:r>
            </a:p>
          </p:txBody>
        </p:sp>
        <p:sp>
          <p:nvSpPr>
            <p:cNvPr id="25" name="TextBox 25"/>
            <p:cNvSpPr txBox="1"/>
            <p:nvPr/>
          </p:nvSpPr>
          <p:spPr>
            <a:xfrm>
              <a:off x="0" y="500592"/>
              <a:ext cx="3936729" cy="342688"/>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FDFDFD"/>
                  </a:solidFill>
                  <a:latin typeface="Clear Sans Regular"/>
                </a:rPr>
                <a:t>Sales and Marketing Manager</a:t>
              </a:r>
            </a:p>
          </p:txBody>
        </p:sp>
      </p:grpSp>
      <p:grpSp>
        <p:nvGrpSpPr>
          <p:cNvPr id="26" name="Group 26"/>
          <p:cNvGrpSpPr/>
          <p:nvPr/>
        </p:nvGrpSpPr>
        <p:grpSpPr>
          <a:xfrm>
            <a:off x="14332153" y="8200262"/>
            <a:ext cx="2927147" cy="632460"/>
            <a:chOff x="0" y="0"/>
            <a:chExt cx="3902863" cy="843280"/>
          </a:xfrm>
        </p:grpSpPr>
        <p:sp>
          <p:nvSpPr>
            <p:cNvPr id="27" name="TextBox 27"/>
            <p:cNvSpPr txBox="1"/>
            <p:nvPr/>
          </p:nvSpPr>
          <p:spPr>
            <a:xfrm>
              <a:off x="0" y="-38100"/>
              <a:ext cx="3902863" cy="396240"/>
            </a:xfrm>
            <a:prstGeom prst="rect">
              <a:avLst/>
            </a:prstGeom>
          </p:spPr>
          <p:txBody>
            <a:bodyPr lIns="0" tIns="0" rIns="0" bIns="0" rtlCol="0" anchor="t">
              <a:spAutoFit/>
            </a:bodyPr>
            <a:lstStyle/>
            <a:p>
              <a:pPr marL="0" lvl="0" indent="0" algn="l">
                <a:lnSpc>
                  <a:spcPts val="2520"/>
                </a:lnSpc>
                <a:spcBef>
                  <a:spcPct val="0"/>
                </a:spcBef>
              </a:pPr>
              <a:r>
                <a:rPr lang="en-US" sz="1800" spc="90">
                  <a:solidFill>
                    <a:srgbClr val="FDFDFD"/>
                  </a:solidFill>
                  <a:latin typeface="Clear Sans Regular Bold"/>
                </a:rPr>
                <a:t>GÜLCE YIKILMAZ</a:t>
              </a:r>
            </a:p>
          </p:txBody>
        </p:sp>
        <p:sp>
          <p:nvSpPr>
            <p:cNvPr id="28" name="TextBox 28"/>
            <p:cNvSpPr txBox="1"/>
            <p:nvPr/>
          </p:nvSpPr>
          <p:spPr>
            <a:xfrm>
              <a:off x="0" y="500592"/>
              <a:ext cx="3902863" cy="342688"/>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FDFDFD"/>
                  </a:solidFill>
                  <a:latin typeface="Clear Sans Regular"/>
                </a:rPr>
                <a:t>Marketing Assistant Specialist</a:t>
              </a:r>
            </a:p>
          </p:txBody>
        </p:sp>
      </p:grpSp>
      <p:grpSp>
        <p:nvGrpSpPr>
          <p:cNvPr id="29" name="Group 29"/>
          <p:cNvGrpSpPr/>
          <p:nvPr/>
        </p:nvGrpSpPr>
        <p:grpSpPr>
          <a:xfrm>
            <a:off x="14446453" y="3967250"/>
            <a:ext cx="2484221" cy="2642788"/>
            <a:chOff x="0" y="0"/>
            <a:chExt cx="1566343" cy="1666322"/>
          </a:xfrm>
        </p:grpSpPr>
        <p:sp>
          <p:nvSpPr>
            <p:cNvPr id="30" name="Freeform 30"/>
            <p:cNvSpPr/>
            <p:nvPr/>
          </p:nvSpPr>
          <p:spPr>
            <a:xfrm>
              <a:off x="0" y="0"/>
              <a:ext cx="1566343" cy="1666322"/>
            </a:xfrm>
            <a:custGeom>
              <a:avLst/>
              <a:gdLst/>
              <a:ahLst/>
              <a:cxnLst/>
              <a:rect l="l" t="t" r="r" b="b"/>
              <a:pathLst>
                <a:path w="1566343" h="1666322">
                  <a:moveTo>
                    <a:pt x="0" y="0"/>
                  </a:moveTo>
                  <a:lnTo>
                    <a:pt x="1566343" y="0"/>
                  </a:lnTo>
                  <a:lnTo>
                    <a:pt x="1566343" y="1666322"/>
                  </a:lnTo>
                  <a:lnTo>
                    <a:pt x="0" y="1666322"/>
                  </a:lnTo>
                  <a:close/>
                </a:path>
              </a:pathLst>
            </a:custGeom>
            <a:solidFill>
              <a:srgbClr val="FDFDFD"/>
            </a:solidFill>
          </p:spPr>
        </p:sp>
      </p:grpSp>
      <p:pic>
        <p:nvPicPr>
          <p:cNvPr id="31" name="Picture 31"/>
          <p:cNvPicPr>
            <a:picLocks noChangeAspect="1"/>
          </p:cNvPicPr>
          <p:nvPr/>
        </p:nvPicPr>
        <p:blipFill>
          <a:blip r:embed="rId6"/>
          <a:srcRect l="9334" r="9334"/>
          <a:stretch>
            <a:fillRect/>
          </a:stretch>
        </p:blipFill>
        <p:spPr>
          <a:xfrm>
            <a:off x="15063039" y="4492074"/>
            <a:ext cx="2196261" cy="2575476"/>
          </a:xfrm>
          <a:prstGeom prst="rect">
            <a:avLst/>
          </a:prstGeom>
        </p:spPr>
      </p:pic>
      <p:grpSp>
        <p:nvGrpSpPr>
          <p:cNvPr id="32" name="Group 32"/>
          <p:cNvGrpSpPr/>
          <p:nvPr/>
        </p:nvGrpSpPr>
        <p:grpSpPr>
          <a:xfrm>
            <a:off x="11260427" y="8208306"/>
            <a:ext cx="2952547" cy="632460"/>
            <a:chOff x="0" y="0"/>
            <a:chExt cx="3936729" cy="843280"/>
          </a:xfrm>
        </p:grpSpPr>
        <p:sp>
          <p:nvSpPr>
            <p:cNvPr id="33" name="TextBox 33"/>
            <p:cNvSpPr txBox="1"/>
            <p:nvPr/>
          </p:nvSpPr>
          <p:spPr>
            <a:xfrm>
              <a:off x="0" y="-38100"/>
              <a:ext cx="3936729" cy="396240"/>
            </a:xfrm>
            <a:prstGeom prst="rect">
              <a:avLst/>
            </a:prstGeom>
          </p:spPr>
          <p:txBody>
            <a:bodyPr lIns="0" tIns="0" rIns="0" bIns="0" rtlCol="0" anchor="t">
              <a:spAutoFit/>
            </a:bodyPr>
            <a:lstStyle/>
            <a:p>
              <a:pPr marL="0" lvl="0" indent="0" algn="l">
                <a:lnSpc>
                  <a:spcPts val="2520"/>
                </a:lnSpc>
                <a:spcBef>
                  <a:spcPct val="0"/>
                </a:spcBef>
              </a:pPr>
              <a:r>
                <a:rPr lang="en-US" sz="1800" spc="90">
                  <a:solidFill>
                    <a:srgbClr val="FDFDFD"/>
                  </a:solidFill>
                  <a:latin typeface="Clear Sans Regular Bold"/>
                </a:rPr>
                <a:t>DICLE OCAK YÜCEL</a:t>
              </a:r>
            </a:p>
          </p:txBody>
        </p:sp>
        <p:sp>
          <p:nvSpPr>
            <p:cNvPr id="34" name="TextBox 34"/>
            <p:cNvSpPr txBox="1"/>
            <p:nvPr/>
          </p:nvSpPr>
          <p:spPr>
            <a:xfrm>
              <a:off x="0" y="500592"/>
              <a:ext cx="3936729" cy="342688"/>
            </a:xfrm>
            <a:prstGeom prst="rect">
              <a:avLst/>
            </a:prstGeom>
          </p:spPr>
          <p:txBody>
            <a:bodyPr lIns="0" tIns="0" rIns="0" bIns="0" rtlCol="0" anchor="t">
              <a:spAutoFit/>
            </a:bodyPr>
            <a:lstStyle/>
            <a:p>
              <a:pPr marL="0" lvl="0" indent="0" algn="l">
                <a:lnSpc>
                  <a:spcPts val="2240"/>
                </a:lnSpc>
                <a:spcBef>
                  <a:spcPct val="0"/>
                </a:spcBef>
              </a:pPr>
              <a:r>
                <a:rPr lang="en-US" sz="1600" spc="32">
                  <a:solidFill>
                    <a:srgbClr val="FDFDFD"/>
                  </a:solidFill>
                  <a:latin typeface="Clear Sans Regular"/>
                </a:rPr>
                <a:t>Marketing Specialist</a:t>
              </a:r>
            </a:p>
          </p:txBody>
        </p:sp>
      </p:grpSp>
      <p:grpSp>
        <p:nvGrpSpPr>
          <p:cNvPr id="35" name="Group 35"/>
          <p:cNvGrpSpPr/>
          <p:nvPr/>
        </p:nvGrpSpPr>
        <p:grpSpPr>
          <a:xfrm>
            <a:off x="17020452" y="1852477"/>
            <a:ext cx="1277073" cy="800257"/>
            <a:chOff x="0" y="0"/>
            <a:chExt cx="1702765" cy="1067010"/>
          </a:xfrm>
        </p:grpSpPr>
        <p:sp>
          <p:nvSpPr>
            <p:cNvPr id="36" name="AutoShape 36"/>
            <p:cNvSpPr/>
            <p:nvPr/>
          </p:nvSpPr>
          <p:spPr>
            <a:xfrm>
              <a:off x="0" y="0"/>
              <a:ext cx="1702765" cy="1067010"/>
            </a:xfrm>
            <a:prstGeom prst="rect">
              <a:avLst/>
            </a:prstGeom>
            <a:solidFill>
              <a:srgbClr val="2CA9C2"/>
            </a:solidFill>
          </p:spPr>
        </p:sp>
        <p:pic>
          <p:nvPicPr>
            <p:cNvPr id="37" name="Picture 3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492840" y="375094"/>
              <a:ext cx="717085" cy="316821"/>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205380" y="2027842"/>
            <a:ext cx="9930385" cy="6231317"/>
          </a:xfrm>
          <a:prstGeom prst="rect">
            <a:avLst/>
          </a:prstGeom>
        </p:spPr>
      </p:pic>
      <p:pic>
        <p:nvPicPr>
          <p:cNvPr id="3" name="Picture 3"/>
          <p:cNvPicPr>
            <a:picLocks noChangeAspect="1"/>
          </p:cNvPicPr>
          <p:nvPr/>
        </p:nvPicPr>
        <p:blipFill>
          <a:blip r:embed="rId4"/>
          <a:srcRect/>
          <a:stretch>
            <a:fillRect/>
          </a:stretch>
        </p:blipFill>
        <p:spPr>
          <a:xfrm>
            <a:off x="496218" y="8987951"/>
            <a:ext cx="2262425" cy="769654"/>
          </a:xfrm>
          <a:prstGeom prst="rect">
            <a:avLst/>
          </a:prstGeom>
        </p:spPr>
      </p:pic>
      <p:pic>
        <p:nvPicPr>
          <p:cNvPr id="4" name="Picture 4"/>
          <p:cNvPicPr>
            <a:picLocks noChangeAspect="1"/>
          </p:cNvPicPr>
          <p:nvPr/>
        </p:nvPicPr>
        <p:blipFill>
          <a:blip r:embed="rId5"/>
          <a:srcRect/>
          <a:stretch>
            <a:fillRect/>
          </a:stretch>
        </p:blipFill>
        <p:spPr>
          <a:xfrm>
            <a:off x="3089032" y="9010504"/>
            <a:ext cx="1617539" cy="747101"/>
          </a:xfrm>
          <a:prstGeom prst="rect">
            <a:avLst/>
          </a:prstGeom>
        </p:spPr>
      </p:pic>
      <p:pic>
        <p:nvPicPr>
          <p:cNvPr id="5" name="Picture 5"/>
          <p:cNvPicPr>
            <a:picLocks noChangeAspect="1"/>
          </p:cNvPicPr>
          <p:nvPr/>
        </p:nvPicPr>
        <p:blipFill>
          <a:blip r:embed="rId6"/>
          <a:srcRect l="2903" r="2903"/>
          <a:stretch>
            <a:fillRect/>
          </a:stretch>
        </p:blipFill>
        <p:spPr>
          <a:xfrm>
            <a:off x="5074298" y="8942849"/>
            <a:ext cx="1479410" cy="814756"/>
          </a:xfrm>
          <a:prstGeom prst="rect">
            <a:avLst/>
          </a:prstGeom>
        </p:spPr>
      </p:pic>
      <p:pic>
        <p:nvPicPr>
          <p:cNvPr id="6" name="Picture 6"/>
          <p:cNvPicPr>
            <a:picLocks noChangeAspect="1"/>
          </p:cNvPicPr>
          <p:nvPr/>
        </p:nvPicPr>
        <p:blipFill>
          <a:blip r:embed="rId7"/>
          <a:srcRect l="16922" t="24523" r="16240" b="26310"/>
          <a:stretch>
            <a:fillRect/>
          </a:stretch>
        </p:blipFill>
        <p:spPr>
          <a:xfrm>
            <a:off x="8487217" y="8964451"/>
            <a:ext cx="1868642" cy="762886"/>
          </a:xfrm>
          <a:prstGeom prst="rect">
            <a:avLst/>
          </a:prstGeom>
        </p:spPr>
      </p:pic>
      <p:pic>
        <p:nvPicPr>
          <p:cNvPr id="7" name="Picture 7"/>
          <p:cNvPicPr>
            <a:picLocks noChangeAspect="1"/>
          </p:cNvPicPr>
          <p:nvPr/>
        </p:nvPicPr>
        <p:blipFill>
          <a:blip r:embed="rId8"/>
          <a:srcRect l="11518" t="30823" r="10869" b="33452"/>
          <a:stretch>
            <a:fillRect/>
          </a:stretch>
        </p:blipFill>
        <p:spPr>
          <a:xfrm>
            <a:off x="10645270" y="8956566"/>
            <a:ext cx="2819418" cy="778657"/>
          </a:xfrm>
          <a:prstGeom prst="rect">
            <a:avLst/>
          </a:prstGeom>
        </p:spPr>
      </p:pic>
      <p:pic>
        <p:nvPicPr>
          <p:cNvPr id="8" name="Picture 8"/>
          <p:cNvPicPr>
            <a:picLocks noChangeAspect="1"/>
          </p:cNvPicPr>
          <p:nvPr/>
        </p:nvPicPr>
        <p:blipFill>
          <a:blip r:embed="rId9"/>
          <a:srcRect/>
          <a:stretch>
            <a:fillRect/>
          </a:stretch>
        </p:blipFill>
        <p:spPr>
          <a:xfrm>
            <a:off x="7019188" y="8942849"/>
            <a:ext cx="1468029" cy="814756"/>
          </a:xfrm>
          <a:prstGeom prst="rect">
            <a:avLst/>
          </a:prstGeom>
        </p:spPr>
      </p:pic>
      <p:pic>
        <p:nvPicPr>
          <p:cNvPr id="9" name="Picture 9"/>
          <p:cNvPicPr>
            <a:picLocks noChangeAspect="1"/>
          </p:cNvPicPr>
          <p:nvPr/>
        </p:nvPicPr>
        <p:blipFill>
          <a:blip r:embed="rId10"/>
          <a:srcRect/>
          <a:stretch>
            <a:fillRect/>
          </a:stretch>
        </p:blipFill>
        <p:spPr>
          <a:xfrm>
            <a:off x="16442685" y="8706533"/>
            <a:ext cx="1633230" cy="1103534"/>
          </a:xfrm>
          <a:prstGeom prst="rect">
            <a:avLst/>
          </a:prstGeom>
        </p:spPr>
      </p:pic>
      <p:pic>
        <p:nvPicPr>
          <p:cNvPr id="10" name="Picture 10"/>
          <p:cNvPicPr>
            <a:picLocks noChangeAspect="1"/>
          </p:cNvPicPr>
          <p:nvPr/>
        </p:nvPicPr>
        <p:blipFill>
          <a:blip r:embed="rId11"/>
          <a:srcRect/>
          <a:stretch>
            <a:fillRect/>
          </a:stretch>
        </p:blipFill>
        <p:spPr>
          <a:xfrm>
            <a:off x="13631388" y="8763096"/>
            <a:ext cx="2402607" cy="994509"/>
          </a:xfrm>
          <a:prstGeom prst="rect">
            <a:avLst/>
          </a:prstGeom>
        </p:spPr>
      </p:pic>
      <p:sp>
        <p:nvSpPr>
          <p:cNvPr id="11" name="TextBox 11"/>
          <p:cNvSpPr txBox="1"/>
          <p:nvPr/>
        </p:nvSpPr>
        <p:spPr>
          <a:xfrm>
            <a:off x="1028700" y="1640492"/>
            <a:ext cx="16230600" cy="688975"/>
          </a:xfrm>
          <a:prstGeom prst="rect">
            <a:avLst/>
          </a:prstGeom>
        </p:spPr>
        <p:txBody>
          <a:bodyPr lIns="0" tIns="0" rIns="0" bIns="0" rtlCol="0" anchor="t">
            <a:spAutoFit/>
          </a:bodyPr>
          <a:lstStyle/>
          <a:p>
            <a:pPr marL="0" lvl="0" indent="0">
              <a:lnSpc>
                <a:spcPts val="5600"/>
              </a:lnSpc>
              <a:spcBef>
                <a:spcPct val="0"/>
              </a:spcBef>
            </a:pPr>
            <a:r>
              <a:rPr lang="en-US" sz="4000" spc="640">
                <a:solidFill>
                  <a:srgbClr val="6D6D6D"/>
                </a:solidFill>
                <a:latin typeface="Clear Sans Regular"/>
              </a:rPr>
              <a:t>CONTACT</a:t>
            </a:r>
          </a:p>
        </p:txBody>
      </p:sp>
      <p:grpSp>
        <p:nvGrpSpPr>
          <p:cNvPr id="12" name="Group 12"/>
          <p:cNvGrpSpPr/>
          <p:nvPr/>
        </p:nvGrpSpPr>
        <p:grpSpPr>
          <a:xfrm>
            <a:off x="1028700" y="5143500"/>
            <a:ext cx="5990488" cy="2835478"/>
            <a:chOff x="0" y="0"/>
            <a:chExt cx="7987317" cy="3780637"/>
          </a:xfrm>
        </p:grpSpPr>
        <p:sp>
          <p:nvSpPr>
            <p:cNvPr id="13" name="TextBox 13"/>
            <p:cNvSpPr txBox="1"/>
            <p:nvPr/>
          </p:nvSpPr>
          <p:spPr>
            <a:xfrm>
              <a:off x="0" y="660036"/>
              <a:ext cx="7987317" cy="3120602"/>
            </a:xfrm>
            <a:prstGeom prst="rect">
              <a:avLst/>
            </a:prstGeom>
          </p:spPr>
          <p:txBody>
            <a:bodyPr lIns="0" tIns="0" rIns="0" bIns="0" rtlCol="0" anchor="t">
              <a:spAutoFit/>
            </a:bodyPr>
            <a:lstStyle/>
            <a:p>
              <a:pPr>
                <a:lnSpc>
                  <a:spcPts val="2380"/>
                </a:lnSpc>
              </a:pPr>
              <a:endParaRPr/>
            </a:p>
            <a:p>
              <a:pPr>
                <a:lnSpc>
                  <a:spcPts val="2380"/>
                </a:lnSpc>
              </a:pPr>
              <a:r>
                <a:rPr lang="en-US" sz="1700" spc="34">
                  <a:solidFill>
                    <a:srgbClr val="6D6D6D"/>
                  </a:solidFill>
                  <a:latin typeface="Clear Sans Regular"/>
                </a:rPr>
                <a:t>Denizli OSB Nevzat Koru Cad. No:8 Honaz</a:t>
              </a:r>
            </a:p>
            <a:p>
              <a:pPr>
                <a:lnSpc>
                  <a:spcPts val="2380"/>
                </a:lnSpc>
              </a:pPr>
              <a:r>
                <a:rPr lang="en-US" sz="1700" spc="34">
                  <a:solidFill>
                    <a:srgbClr val="6D6D6D"/>
                  </a:solidFill>
                  <a:latin typeface="Clear Sans Regular"/>
                </a:rPr>
                <a:t>20330 Denizli – TURKEY</a:t>
              </a:r>
            </a:p>
            <a:p>
              <a:pPr>
                <a:lnSpc>
                  <a:spcPts val="2379"/>
                </a:lnSpc>
              </a:pPr>
              <a:endParaRPr lang="en-US" sz="1700" spc="34">
                <a:solidFill>
                  <a:srgbClr val="6D6D6D"/>
                </a:solidFill>
                <a:latin typeface="Clear Sans Regular"/>
              </a:endParaRPr>
            </a:p>
            <a:p>
              <a:pPr>
                <a:lnSpc>
                  <a:spcPts val="2379"/>
                </a:lnSpc>
              </a:pPr>
              <a:r>
                <a:rPr lang="en-US" sz="1700" spc="34">
                  <a:solidFill>
                    <a:srgbClr val="6D6D6D"/>
                  </a:solidFill>
                  <a:latin typeface="Clear Sans Regular"/>
                </a:rPr>
                <a:t>www.uspar.com.tr</a:t>
              </a:r>
            </a:p>
            <a:p>
              <a:pPr>
                <a:lnSpc>
                  <a:spcPts val="2380"/>
                </a:lnSpc>
              </a:pPr>
              <a:r>
                <a:rPr lang="en-US" sz="1700" spc="34">
                  <a:solidFill>
                    <a:srgbClr val="6D6D6D"/>
                  </a:solidFill>
                  <a:latin typeface="Clear Sans Regular"/>
                </a:rPr>
                <a:t>info@uspar.com.tr</a:t>
              </a:r>
            </a:p>
            <a:p>
              <a:pPr>
                <a:lnSpc>
                  <a:spcPts val="2380"/>
                </a:lnSpc>
              </a:pPr>
              <a:r>
                <a:rPr lang="en-US" sz="1700" spc="34">
                  <a:solidFill>
                    <a:srgbClr val="6D6D6D"/>
                  </a:solidFill>
                  <a:latin typeface="Clear Sans Regular"/>
                </a:rPr>
                <a:t>P. + 90 258 269 10 04-05-06-07(PBX)</a:t>
              </a:r>
            </a:p>
            <a:p>
              <a:pPr marL="0" lvl="0" indent="0">
                <a:lnSpc>
                  <a:spcPts val="2379"/>
                </a:lnSpc>
                <a:spcBef>
                  <a:spcPct val="0"/>
                </a:spcBef>
              </a:pPr>
              <a:r>
                <a:rPr lang="en-US" sz="1700" spc="34">
                  <a:solidFill>
                    <a:srgbClr val="6D6D6D"/>
                  </a:solidFill>
                  <a:latin typeface="Clear Sans Regular"/>
                </a:rPr>
                <a:t>F. + 90 258 269 13 20 </a:t>
              </a:r>
            </a:p>
          </p:txBody>
        </p:sp>
        <p:sp>
          <p:nvSpPr>
            <p:cNvPr id="14" name="TextBox 14"/>
            <p:cNvSpPr txBox="1"/>
            <p:nvPr/>
          </p:nvSpPr>
          <p:spPr>
            <a:xfrm>
              <a:off x="0" y="-28575"/>
              <a:ext cx="7987317" cy="408728"/>
            </a:xfrm>
            <a:prstGeom prst="rect">
              <a:avLst/>
            </a:prstGeom>
          </p:spPr>
          <p:txBody>
            <a:bodyPr lIns="0" tIns="0" rIns="0" bIns="0" rtlCol="0" anchor="t">
              <a:spAutoFit/>
            </a:bodyPr>
            <a:lstStyle/>
            <a:p>
              <a:pPr marL="0" lvl="0" indent="0">
                <a:lnSpc>
                  <a:spcPts val="2660"/>
                </a:lnSpc>
                <a:spcBef>
                  <a:spcPct val="0"/>
                </a:spcBef>
              </a:pPr>
              <a:r>
                <a:rPr lang="en-US" sz="1900" spc="227">
                  <a:solidFill>
                    <a:srgbClr val="6D6D6D"/>
                  </a:solidFill>
                  <a:latin typeface="Clear Sans Regular Bold"/>
                </a:rPr>
                <a:t>USPAR TEKSTIL SANAYI VE TICARET A.S.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rcRect t="23515" b="1359"/>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4393" r="4393"/>
          <a:stretch>
            <a:fillRect/>
          </a:stretch>
        </p:blipFill>
        <p:spPr>
          <a:xfrm>
            <a:off x="9965239" y="0"/>
            <a:ext cx="8322761" cy="10281143"/>
          </a:xfrm>
          <a:prstGeom prst="rect">
            <a:avLst/>
          </a:prstGeom>
        </p:spPr>
      </p:pic>
      <p:grpSp>
        <p:nvGrpSpPr>
          <p:cNvPr id="3" name="Group 3"/>
          <p:cNvGrpSpPr/>
          <p:nvPr/>
        </p:nvGrpSpPr>
        <p:grpSpPr>
          <a:xfrm>
            <a:off x="17010927" y="1852477"/>
            <a:ext cx="1277073" cy="800257"/>
            <a:chOff x="0" y="0"/>
            <a:chExt cx="1702765" cy="1067010"/>
          </a:xfrm>
        </p:grpSpPr>
        <p:sp>
          <p:nvSpPr>
            <p:cNvPr id="4" name="AutoShape 4"/>
            <p:cNvSpPr/>
            <p:nvPr/>
          </p:nvSpPr>
          <p:spPr>
            <a:xfrm>
              <a:off x="0" y="0"/>
              <a:ext cx="1702765" cy="1067010"/>
            </a:xfrm>
            <a:prstGeom prst="rect">
              <a:avLst/>
            </a:prstGeom>
            <a:solidFill>
              <a:srgbClr val="6D6D6D"/>
            </a:solidFill>
          </p:spPr>
        </p:sp>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92840" y="375094"/>
              <a:ext cx="717085" cy="316821"/>
            </a:xfrm>
            <a:prstGeom prst="rect">
              <a:avLst/>
            </a:prstGeom>
          </p:spPr>
        </p:pic>
      </p:grpSp>
      <p:sp>
        <p:nvSpPr>
          <p:cNvPr id="6" name="AutoShape 6"/>
          <p:cNvSpPr/>
          <p:nvPr/>
        </p:nvSpPr>
        <p:spPr>
          <a:xfrm>
            <a:off x="1281811" y="8701402"/>
            <a:ext cx="7782069" cy="9525"/>
          </a:xfrm>
          <a:prstGeom prst="rect">
            <a:avLst/>
          </a:prstGeom>
          <a:solidFill>
            <a:srgbClr val="6D6D6D"/>
          </a:solidFill>
        </p:spPr>
      </p:sp>
      <p:grpSp>
        <p:nvGrpSpPr>
          <p:cNvPr id="7" name="Group 7"/>
          <p:cNvGrpSpPr/>
          <p:nvPr/>
        </p:nvGrpSpPr>
        <p:grpSpPr>
          <a:xfrm>
            <a:off x="1247175" y="1409700"/>
            <a:ext cx="2837328" cy="3124811"/>
            <a:chOff x="0" y="0"/>
            <a:chExt cx="5765800" cy="6350000"/>
          </a:xfrm>
        </p:grpSpPr>
        <p:sp>
          <p:nvSpPr>
            <p:cNvPr id="8" name="Freeform 8"/>
            <p:cNvSpPr/>
            <p:nvPr/>
          </p:nvSpPr>
          <p:spPr>
            <a:xfrm>
              <a:off x="0" y="0"/>
              <a:ext cx="5765800" cy="6350000"/>
            </a:xfrm>
            <a:custGeom>
              <a:avLst/>
              <a:gdLst/>
              <a:ahLst/>
              <a:cxnLst/>
              <a:rect l="l" t="t" r="r" b="b"/>
              <a:pathLst>
                <a:path w="5765800" h="6350000">
                  <a:moveTo>
                    <a:pt x="5765800" y="0"/>
                  </a:moveTo>
                  <a:lnTo>
                    <a:pt x="5765800" y="6350000"/>
                  </a:lnTo>
                  <a:lnTo>
                    <a:pt x="2881630" y="5361940"/>
                  </a:lnTo>
                  <a:lnTo>
                    <a:pt x="0" y="6350000"/>
                  </a:lnTo>
                  <a:lnTo>
                    <a:pt x="3810" y="4268470"/>
                  </a:lnTo>
                  <a:lnTo>
                    <a:pt x="8890" y="814070"/>
                  </a:lnTo>
                  <a:lnTo>
                    <a:pt x="10160" y="0"/>
                  </a:lnTo>
                  <a:lnTo>
                    <a:pt x="5765800" y="0"/>
                  </a:lnTo>
                  <a:close/>
                </a:path>
              </a:pathLst>
            </a:custGeom>
            <a:solidFill>
              <a:srgbClr val="555555"/>
            </a:solidFill>
          </p:spPr>
        </p:sp>
      </p:grpSp>
      <p:sp>
        <p:nvSpPr>
          <p:cNvPr id="9" name="TextBox 9"/>
          <p:cNvSpPr txBox="1"/>
          <p:nvPr/>
        </p:nvSpPr>
        <p:spPr>
          <a:xfrm>
            <a:off x="1281811" y="2252606"/>
            <a:ext cx="2708575" cy="1123950"/>
          </a:xfrm>
          <a:prstGeom prst="rect">
            <a:avLst/>
          </a:prstGeom>
        </p:spPr>
        <p:txBody>
          <a:bodyPr lIns="0" tIns="0" rIns="0" bIns="0" rtlCol="0" anchor="t">
            <a:spAutoFit/>
          </a:bodyPr>
          <a:lstStyle/>
          <a:p>
            <a:pPr marL="0" lvl="0" indent="0" algn="ctr">
              <a:lnSpc>
                <a:spcPts val="4440"/>
              </a:lnSpc>
              <a:spcBef>
                <a:spcPct val="0"/>
              </a:spcBef>
            </a:pPr>
            <a:r>
              <a:rPr lang="en-US" sz="3700" dirty="0">
                <a:solidFill>
                  <a:srgbClr val="FDFDFD"/>
                </a:solidFill>
                <a:latin typeface="Clear Sans Regular Bold"/>
              </a:rPr>
              <a:t>BRIEF HISTORY</a:t>
            </a:r>
          </a:p>
        </p:txBody>
      </p:sp>
      <p:sp>
        <p:nvSpPr>
          <p:cNvPr id="10" name="TextBox 10"/>
          <p:cNvSpPr txBox="1"/>
          <p:nvPr/>
        </p:nvSpPr>
        <p:spPr>
          <a:xfrm>
            <a:off x="1226959" y="4880102"/>
            <a:ext cx="7753350" cy="3647440"/>
          </a:xfrm>
          <a:prstGeom prst="rect">
            <a:avLst/>
          </a:prstGeom>
        </p:spPr>
        <p:txBody>
          <a:bodyPr lIns="0" tIns="0" rIns="0" bIns="0" rtlCol="0" anchor="t">
            <a:spAutoFit/>
          </a:bodyPr>
          <a:lstStyle/>
          <a:p>
            <a:pPr algn="just">
              <a:lnSpc>
                <a:spcPts val="2659"/>
              </a:lnSpc>
            </a:pPr>
            <a:r>
              <a:rPr lang="en-US" sz="1900" dirty="0">
                <a:solidFill>
                  <a:srgbClr val="555555"/>
                </a:solidFill>
                <a:latin typeface="Clear Sans Regular"/>
              </a:rPr>
              <a:t>The origins of the USPAR TEKSTIL SANAYI VE TICARET A.S. dates back to 1970’s, during which its late founder, Mr. Ismail USLU ,father of Ahmet and Fevzi USLU, was trying to earn his own living as a yarn and raw fabric trader in Istanbul.</a:t>
            </a:r>
          </a:p>
          <a:p>
            <a:pPr algn="just">
              <a:lnSpc>
                <a:spcPts val="2659"/>
              </a:lnSpc>
            </a:pPr>
            <a:r>
              <a:rPr lang="en-US" sz="1900" dirty="0">
                <a:solidFill>
                  <a:srgbClr val="555555"/>
                </a:solidFill>
                <a:latin typeface="Clear Sans Regular"/>
              </a:rPr>
              <a:t>1985 Mr. USLU founded USLU TEKSTIL Inc.</a:t>
            </a:r>
          </a:p>
          <a:p>
            <a:pPr algn="just">
              <a:lnSpc>
                <a:spcPts val="2659"/>
              </a:lnSpc>
            </a:pPr>
            <a:r>
              <a:rPr lang="en-US" sz="1900" dirty="0">
                <a:solidFill>
                  <a:srgbClr val="555555"/>
                </a:solidFill>
                <a:latin typeface="Clear Sans Regular"/>
              </a:rPr>
              <a:t>1986 </a:t>
            </a:r>
            <a:r>
              <a:rPr lang="en-US" sz="1900" dirty="0" err="1">
                <a:solidFill>
                  <a:srgbClr val="555555"/>
                </a:solidFill>
                <a:latin typeface="Clear Sans Regular"/>
              </a:rPr>
              <a:t>Mr.USLU</a:t>
            </a:r>
            <a:r>
              <a:rPr lang="en-US" sz="1900">
                <a:solidFill>
                  <a:srgbClr val="555555"/>
                </a:solidFill>
                <a:latin typeface="Clear Sans Regular"/>
              </a:rPr>
              <a:t> kept on his attempts by opening the first Open-End                 plant in DENIZLI Organized Industrial Zone.</a:t>
            </a:r>
          </a:p>
          <a:p>
            <a:pPr algn="just">
              <a:lnSpc>
                <a:spcPts val="2660"/>
              </a:lnSpc>
            </a:pPr>
            <a:r>
              <a:rPr lang="en-US" sz="1900">
                <a:solidFill>
                  <a:srgbClr val="555555"/>
                </a:solidFill>
                <a:latin typeface="Clear Sans Regular"/>
              </a:rPr>
              <a:t>1994 Second Open-End plant was started manufacturing to keep up the changing market conditions. 1997 Ismail USLU and Enver PARALI families combined their strength with the name “USPAR Tekstil Inc.” and became partners.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982" r="22982"/>
          <a:stretch>
            <a:fillRect/>
          </a:stretch>
        </p:blipFill>
        <p:spPr>
          <a:xfrm>
            <a:off x="9965239" y="0"/>
            <a:ext cx="8322761" cy="10281143"/>
          </a:xfrm>
          <a:prstGeom prst="rect">
            <a:avLst/>
          </a:prstGeom>
        </p:spPr>
      </p:pic>
      <p:grpSp>
        <p:nvGrpSpPr>
          <p:cNvPr id="3" name="Group 3"/>
          <p:cNvGrpSpPr/>
          <p:nvPr/>
        </p:nvGrpSpPr>
        <p:grpSpPr>
          <a:xfrm>
            <a:off x="17020452" y="1852477"/>
            <a:ext cx="1277073" cy="800257"/>
            <a:chOff x="0" y="0"/>
            <a:chExt cx="1702765" cy="1067010"/>
          </a:xfrm>
        </p:grpSpPr>
        <p:sp>
          <p:nvSpPr>
            <p:cNvPr id="4" name="AutoShape 4"/>
            <p:cNvSpPr/>
            <p:nvPr/>
          </p:nvSpPr>
          <p:spPr>
            <a:xfrm>
              <a:off x="0" y="0"/>
              <a:ext cx="1702765" cy="1067010"/>
            </a:xfrm>
            <a:prstGeom prst="rect">
              <a:avLst/>
            </a:prstGeom>
            <a:solidFill>
              <a:srgbClr val="2CA9C2"/>
            </a:solidFill>
          </p:spPr>
        </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2840" y="375094"/>
              <a:ext cx="717085" cy="316821"/>
            </a:xfrm>
            <a:prstGeom prst="rect">
              <a:avLst/>
            </a:prstGeom>
          </p:spPr>
        </p:pic>
      </p:grpSp>
      <p:sp>
        <p:nvSpPr>
          <p:cNvPr id="6" name="AutoShape 6"/>
          <p:cNvSpPr/>
          <p:nvPr/>
        </p:nvSpPr>
        <p:spPr>
          <a:xfrm>
            <a:off x="1390650" y="8701402"/>
            <a:ext cx="7673230" cy="9267"/>
          </a:xfrm>
          <a:prstGeom prst="rect">
            <a:avLst/>
          </a:prstGeom>
          <a:solidFill>
            <a:srgbClr val="555555"/>
          </a:solidFill>
        </p:spPr>
      </p:sp>
      <p:grpSp>
        <p:nvGrpSpPr>
          <p:cNvPr id="7" name="Group 7"/>
          <p:cNvGrpSpPr/>
          <p:nvPr/>
        </p:nvGrpSpPr>
        <p:grpSpPr>
          <a:xfrm>
            <a:off x="1338239" y="1429558"/>
            <a:ext cx="2837328" cy="3124811"/>
            <a:chOff x="0" y="0"/>
            <a:chExt cx="5765800" cy="6350000"/>
          </a:xfrm>
        </p:grpSpPr>
        <p:sp>
          <p:nvSpPr>
            <p:cNvPr id="8" name="Freeform 8"/>
            <p:cNvSpPr/>
            <p:nvPr/>
          </p:nvSpPr>
          <p:spPr>
            <a:xfrm>
              <a:off x="0" y="0"/>
              <a:ext cx="5765800" cy="6350000"/>
            </a:xfrm>
            <a:custGeom>
              <a:avLst/>
              <a:gdLst/>
              <a:ahLst/>
              <a:cxnLst/>
              <a:rect l="l" t="t" r="r" b="b"/>
              <a:pathLst>
                <a:path w="5765800" h="6350000">
                  <a:moveTo>
                    <a:pt x="5765800" y="0"/>
                  </a:moveTo>
                  <a:lnTo>
                    <a:pt x="5765800" y="6350000"/>
                  </a:lnTo>
                  <a:lnTo>
                    <a:pt x="2881630" y="5361940"/>
                  </a:lnTo>
                  <a:lnTo>
                    <a:pt x="0" y="6350000"/>
                  </a:lnTo>
                  <a:lnTo>
                    <a:pt x="3810" y="4268470"/>
                  </a:lnTo>
                  <a:lnTo>
                    <a:pt x="8890" y="814070"/>
                  </a:lnTo>
                  <a:lnTo>
                    <a:pt x="10160" y="0"/>
                  </a:lnTo>
                  <a:lnTo>
                    <a:pt x="5765800" y="0"/>
                  </a:lnTo>
                  <a:close/>
                </a:path>
              </a:pathLst>
            </a:custGeom>
            <a:solidFill>
              <a:srgbClr val="555555"/>
            </a:solidFill>
          </p:spPr>
        </p:sp>
      </p:grpSp>
      <p:sp>
        <p:nvSpPr>
          <p:cNvPr id="9" name="TextBox 9"/>
          <p:cNvSpPr txBox="1"/>
          <p:nvPr/>
        </p:nvSpPr>
        <p:spPr>
          <a:xfrm>
            <a:off x="1374907" y="2252606"/>
            <a:ext cx="2708575" cy="561975"/>
          </a:xfrm>
          <a:prstGeom prst="rect">
            <a:avLst/>
          </a:prstGeom>
        </p:spPr>
        <p:txBody>
          <a:bodyPr lIns="0" tIns="0" rIns="0" bIns="0" rtlCol="0" anchor="t">
            <a:spAutoFit/>
          </a:bodyPr>
          <a:lstStyle/>
          <a:p>
            <a:pPr marL="0" lvl="0" indent="0" algn="ctr">
              <a:lnSpc>
                <a:spcPts val="4440"/>
              </a:lnSpc>
              <a:spcBef>
                <a:spcPct val="0"/>
              </a:spcBef>
            </a:pPr>
            <a:r>
              <a:rPr lang="en-US" sz="3700">
                <a:solidFill>
                  <a:srgbClr val="FDFDFD"/>
                </a:solidFill>
                <a:latin typeface="Clear Sans Regular"/>
              </a:rPr>
              <a:t>VISION</a:t>
            </a:r>
          </a:p>
        </p:txBody>
      </p:sp>
      <p:sp>
        <p:nvSpPr>
          <p:cNvPr id="10" name="TextBox 10"/>
          <p:cNvSpPr txBox="1"/>
          <p:nvPr/>
        </p:nvSpPr>
        <p:spPr>
          <a:xfrm>
            <a:off x="1310530" y="6294157"/>
            <a:ext cx="7753350" cy="1989455"/>
          </a:xfrm>
          <a:prstGeom prst="rect">
            <a:avLst/>
          </a:prstGeom>
        </p:spPr>
        <p:txBody>
          <a:bodyPr lIns="0" tIns="0" rIns="0" bIns="0" rtlCol="0" anchor="t">
            <a:spAutoFit/>
          </a:bodyPr>
          <a:lstStyle/>
          <a:p>
            <a:pPr algn="just">
              <a:lnSpc>
                <a:spcPts val="3219"/>
              </a:lnSpc>
            </a:pPr>
            <a:r>
              <a:rPr lang="en-US" sz="2299" spc="91">
                <a:solidFill>
                  <a:srgbClr val="555555"/>
                </a:solidFill>
                <a:latin typeface="Clear Sans Regular"/>
              </a:rPr>
              <a:t>As a yarn and fabric manufacturer in the world of industrial textiles, to be the company that meets the expectations of its customers in the best way.</a:t>
            </a:r>
          </a:p>
          <a:p>
            <a:pPr algn="just">
              <a:lnSpc>
                <a:spcPts val="3219"/>
              </a:lnSpc>
            </a:pPr>
            <a:endParaRPr lang="en-US" sz="2299" spc="91">
              <a:solidFill>
                <a:srgbClr val="555555"/>
              </a:solidFill>
              <a:latin typeface="Clear Sans Regular"/>
            </a:endParaRPr>
          </a:p>
          <a:p>
            <a:pPr algn="just">
              <a:lnSpc>
                <a:spcPts val="3219"/>
              </a:lnSpc>
            </a:pPr>
            <a:endParaRPr lang="en-US" sz="2299" spc="91">
              <a:solidFill>
                <a:srgbClr val="555555"/>
              </a:solidFill>
              <a:latin typeface="Clear Sans Regul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5000"/>
          </a:blip>
          <a:srcRect l="23016" r="23016"/>
          <a:stretch>
            <a:fillRect/>
          </a:stretch>
        </p:blipFill>
        <p:spPr>
          <a:xfrm>
            <a:off x="9974764" y="0"/>
            <a:ext cx="8322761" cy="10281143"/>
          </a:xfrm>
          <a:prstGeom prst="rect">
            <a:avLst/>
          </a:prstGeom>
        </p:spPr>
      </p:pic>
      <p:grpSp>
        <p:nvGrpSpPr>
          <p:cNvPr id="3" name="Group 3"/>
          <p:cNvGrpSpPr/>
          <p:nvPr/>
        </p:nvGrpSpPr>
        <p:grpSpPr>
          <a:xfrm>
            <a:off x="17010927" y="1852477"/>
            <a:ext cx="1277073" cy="800257"/>
            <a:chOff x="0" y="0"/>
            <a:chExt cx="1702765" cy="1067010"/>
          </a:xfrm>
        </p:grpSpPr>
        <p:sp>
          <p:nvSpPr>
            <p:cNvPr id="4" name="AutoShape 4"/>
            <p:cNvSpPr/>
            <p:nvPr/>
          </p:nvSpPr>
          <p:spPr>
            <a:xfrm>
              <a:off x="0" y="0"/>
              <a:ext cx="1702765" cy="1067010"/>
            </a:xfrm>
            <a:prstGeom prst="rect">
              <a:avLst/>
            </a:prstGeom>
            <a:solidFill>
              <a:srgbClr val="6D6D6D"/>
            </a:solidFill>
          </p:spPr>
        </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2840" y="375094"/>
              <a:ext cx="717085" cy="316821"/>
            </a:xfrm>
            <a:prstGeom prst="rect">
              <a:avLst/>
            </a:prstGeom>
          </p:spPr>
        </p:pic>
      </p:grpSp>
      <p:sp>
        <p:nvSpPr>
          <p:cNvPr id="6" name="AutoShape 6"/>
          <p:cNvSpPr/>
          <p:nvPr/>
        </p:nvSpPr>
        <p:spPr>
          <a:xfrm>
            <a:off x="1390650" y="8701402"/>
            <a:ext cx="7673230" cy="9267"/>
          </a:xfrm>
          <a:prstGeom prst="rect">
            <a:avLst/>
          </a:prstGeom>
          <a:solidFill>
            <a:srgbClr val="555555"/>
          </a:solidFill>
        </p:spPr>
      </p:sp>
      <p:grpSp>
        <p:nvGrpSpPr>
          <p:cNvPr id="7" name="Group 7"/>
          <p:cNvGrpSpPr/>
          <p:nvPr/>
        </p:nvGrpSpPr>
        <p:grpSpPr>
          <a:xfrm>
            <a:off x="1390650" y="1409700"/>
            <a:ext cx="2837328" cy="3124811"/>
            <a:chOff x="0" y="0"/>
            <a:chExt cx="5765800" cy="6350000"/>
          </a:xfrm>
        </p:grpSpPr>
        <p:sp>
          <p:nvSpPr>
            <p:cNvPr id="8" name="Freeform 8"/>
            <p:cNvSpPr/>
            <p:nvPr/>
          </p:nvSpPr>
          <p:spPr>
            <a:xfrm>
              <a:off x="0" y="0"/>
              <a:ext cx="5765800" cy="6350000"/>
            </a:xfrm>
            <a:custGeom>
              <a:avLst/>
              <a:gdLst/>
              <a:ahLst/>
              <a:cxnLst/>
              <a:rect l="l" t="t" r="r" b="b"/>
              <a:pathLst>
                <a:path w="5765800" h="6350000">
                  <a:moveTo>
                    <a:pt x="5765800" y="0"/>
                  </a:moveTo>
                  <a:lnTo>
                    <a:pt x="5765800" y="6350000"/>
                  </a:lnTo>
                  <a:lnTo>
                    <a:pt x="2881630" y="5361940"/>
                  </a:lnTo>
                  <a:lnTo>
                    <a:pt x="0" y="6350000"/>
                  </a:lnTo>
                  <a:lnTo>
                    <a:pt x="3810" y="4268470"/>
                  </a:lnTo>
                  <a:lnTo>
                    <a:pt x="8890" y="814070"/>
                  </a:lnTo>
                  <a:lnTo>
                    <a:pt x="10160" y="0"/>
                  </a:lnTo>
                  <a:lnTo>
                    <a:pt x="5765800" y="0"/>
                  </a:lnTo>
                  <a:close/>
                </a:path>
              </a:pathLst>
            </a:custGeom>
            <a:solidFill>
              <a:srgbClr val="555555"/>
            </a:solidFill>
          </p:spPr>
        </p:sp>
      </p:grpSp>
      <p:sp>
        <p:nvSpPr>
          <p:cNvPr id="9" name="TextBox 9"/>
          <p:cNvSpPr txBox="1"/>
          <p:nvPr/>
        </p:nvSpPr>
        <p:spPr>
          <a:xfrm>
            <a:off x="1455027" y="2252606"/>
            <a:ext cx="2708575" cy="561975"/>
          </a:xfrm>
          <a:prstGeom prst="rect">
            <a:avLst/>
          </a:prstGeom>
        </p:spPr>
        <p:txBody>
          <a:bodyPr lIns="0" tIns="0" rIns="0" bIns="0" rtlCol="0" anchor="t">
            <a:spAutoFit/>
          </a:bodyPr>
          <a:lstStyle/>
          <a:p>
            <a:pPr marL="0" lvl="0" indent="0" algn="ctr">
              <a:lnSpc>
                <a:spcPts val="4440"/>
              </a:lnSpc>
              <a:spcBef>
                <a:spcPct val="0"/>
              </a:spcBef>
            </a:pPr>
            <a:r>
              <a:rPr lang="en-US" sz="3700">
                <a:solidFill>
                  <a:srgbClr val="FDFDFD"/>
                </a:solidFill>
                <a:latin typeface="Clear Sans Regular"/>
              </a:rPr>
              <a:t>MISSION</a:t>
            </a:r>
          </a:p>
        </p:txBody>
      </p:sp>
      <p:sp>
        <p:nvSpPr>
          <p:cNvPr id="10" name="TextBox 10"/>
          <p:cNvSpPr txBox="1"/>
          <p:nvPr/>
        </p:nvSpPr>
        <p:spPr>
          <a:xfrm>
            <a:off x="1310530" y="6694207"/>
            <a:ext cx="7753350" cy="1589405"/>
          </a:xfrm>
          <a:prstGeom prst="rect">
            <a:avLst/>
          </a:prstGeom>
        </p:spPr>
        <p:txBody>
          <a:bodyPr lIns="0" tIns="0" rIns="0" bIns="0" rtlCol="0" anchor="t">
            <a:spAutoFit/>
          </a:bodyPr>
          <a:lstStyle/>
          <a:p>
            <a:pPr algn="just">
              <a:lnSpc>
                <a:spcPts val="3219"/>
              </a:lnSpc>
            </a:pPr>
            <a:r>
              <a:rPr lang="en-US" sz="2299" spc="91">
                <a:solidFill>
                  <a:srgbClr val="555555"/>
                </a:solidFill>
                <a:latin typeface="Clear Sans Regular"/>
              </a:rPr>
              <a:t>Investing in machinery, equipment, software and human resources required to meet the customer expectations best.</a:t>
            </a:r>
          </a:p>
          <a:p>
            <a:pPr algn="just">
              <a:lnSpc>
                <a:spcPts val="3219"/>
              </a:lnSpc>
            </a:pPr>
            <a:endParaRPr lang="en-US" sz="2299" spc="91">
              <a:solidFill>
                <a:srgbClr val="555555"/>
              </a:solidFill>
              <a:latin typeface="Clear Sans Regul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rcRect t="7865" b="7865"/>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020452" y="1852477"/>
            <a:ext cx="1277073" cy="800257"/>
            <a:chOff x="0" y="0"/>
            <a:chExt cx="1702765" cy="1067010"/>
          </a:xfrm>
        </p:grpSpPr>
        <p:sp>
          <p:nvSpPr>
            <p:cNvPr id="3" name="AutoShape 3"/>
            <p:cNvSpPr/>
            <p:nvPr/>
          </p:nvSpPr>
          <p:spPr>
            <a:xfrm>
              <a:off x="0" y="0"/>
              <a:ext cx="1702765" cy="1067010"/>
            </a:xfrm>
            <a:prstGeom prst="rect">
              <a:avLst/>
            </a:prstGeom>
            <a:solidFill>
              <a:srgbClr val="FDFDFD"/>
            </a:solidFill>
          </p:spPr>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2840" y="375094"/>
              <a:ext cx="717085" cy="316821"/>
            </a:xfrm>
            <a:prstGeom prst="rect">
              <a:avLst/>
            </a:prstGeom>
          </p:spPr>
        </p:pic>
      </p:grpSp>
      <p:grpSp>
        <p:nvGrpSpPr>
          <p:cNvPr id="5" name="Group 5"/>
          <p:cNvGrpSpPr/>
          <p:nvPr/>
        </p:nvGrpSpPr>
        <p:grpSpPr>
          <a:xfrm>
            <a:off x="5157420" y="3929655"/>
            <a:ext cx="3844439" cy="4081853"/>
            <a:chOff x="0" y="0"/>
            <a:chExt cx="1779898" cy="1889816"/>
          </a:xfrm>
        </p:grpSpPr>
        <p:sp>
          <p:nvSpPr>
            <p:cNvPr id="6" name="Freeform 6"/>
            <p:cNvSpPr/>
            <p:nvPr/>
          </p:nvSpPr>
          <p:spPr>
            <a:xfrm>
              <a:off x="0" y="0"/>
              <a:ext cx="1779898" cy="1889816"/>
            </a:xfrm>
            <a:custGeom>
              <a:avLst/>
              <a:gdLst/>
              <a:ahLst/>
              <a:cxnLst/>
              <a:rect l="l" t="t" r="r" b="b"/>
              <a:pathLst>
                <a:path w="1779898" h="1889816">
                  <a:moveTo>
                    <a:pt x="0" y="0"/>
                  </a:moveTo>
                  <a:lnTo>
                    <a:pt x="1779898" y="0"/>
                  </a:lnTo>
                  <a:lnTo>
                    <a:pt x="1779898" y="1889816"/>
                  </a:lnTo>
                  <a:lnTo>
                    <a:pt x="0" y="1889816"/>
                  </a:lnTo>
                  <a:close/>
                </a:path>
              </a:pathLst>
            </a:custGeom>
            <a:solidFill>
              <a:srgbClr val="6D6D6D"/>
            </a:solidFill>
          </p:spPr>
        </p:sp>
      </p:grpSp>
      <p:grpSp>
        <p:nvGrpSpPr>
          <p:cNvPr id="7" name="Group 7"/>
          <p:cNvGrpSpPr/>
          <p:nvPr/>
        </p:nvGrpSpPr>
        <p:grpSpPr>
          <a:xfrm>
            <a:off x="9286141" y="3929655"/>
            <a:ext cx="3844439" cy="4081853"/>
            <a:chOff x="0" y="0"/>
            <a:chExt cx="1779898" cy="1889816"/>
          </a:xfrm>
        </p:grpSpPr>
        <p:sp>
          <p:nvSpPr>
            <p:cNvPr id="8" name="Freeform 8"/>
            <p:cNvSpPr/>
            <p:nvPr/>
          </p:nvSpPr>
          <p:spPr>
            <a:xfrm>
              <a:off x="0" y="0"/>
              <a:ext cx="1779898" cy="1889816"/>
            </a:xfrm>
            <a:custGeom>
              <a:avLst/>
              <a:gdLst/>
              <a:ahLst/>
              <a:cxnLst/>
              <a:rect l="l" t="t" r="r" b="b"/>
              <a:pathLst>
                <a:path w="1779898" h="1889816">
                  <a:moveTo>
                    <a:pt x="0" y="0"/>
                  </a:moveTo>
                  <a:lnTo>
                    <a:pt x="1779898" y="0"/>
                  </a:lnTo>
                  <a:lnTo>
                    <a:pt x="1779898" y="1889816"/>
                  </a:lnTo>
                  <a:lnTo>
                    <a:pt x="0" y="1889816"/>
                  </a:lnTo>
                  <a:close/>
                </a:path>
              </a:pathLst>
            </a:custGeom>
            <a:solidFill>
              <a:srgbClr val="6D6D6D"/>
            </a:solidFill>
          </p:spPr>
        </p:sp>
      </p:gr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705678" y="4138135"/>
            <a:ext cx="1005365" cy="1005365"/>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620186" y="4209413"/>
            <a:ext cx="918909" cy="934087"/>
          </a:xfrm>
          <a:prstGeom prst="rect">
            <a:avLst/>
          </a:prstGeom>
        </p:spPr>
      </p:pic>
      <p:grpSp>
        <p:nvGrpSpPr>
          <p:cNvPr id="11" name="Group 11"/>
          <p:cNvGrpSpPr/>
          <p:nvPr/>
        </p:nvGrpSpPr>
        <p:grpSpPr>
          <a:xfrm>
            <a:off x="5432627" y="5618934"/>
            <a:ext cx="3294026" cy="2050701"/>
            <a:chOff x="0" y="0"/>
            <a:chExt cx="4392034" cy="2734269"/>
          </a:xfrm>
        </p:grpSpPr>
        <p:sp>
          <p:nvSpPr>
            <p:cNvPr id="12" name="TextBox 12"/>
            <p:cNvSpPr txBox="1"/>
            <p:nvPr/>
          </p:nvSpPr>
          <p:spPr>
            <a:xfrm>
              <a:off x="25786" y="-38100"/>
              <a:ext cx="4340463" cy="484293"/>
            </a:xfrm>
            <a:prstGeom prst="rect">
              <a:avLst/>
            </a:prstGeom>
          </p:spPr>
          <p:txBody>
            <a:bodyPr lIns="0" tIns="0" rIns="0" bIns="0" rtlCol="0" anchor="t">
              <a:spAutoFit/>
            </a:bodyPr>
            <a:lstStyle/>
            <a:p>
              <a:pPr marL="0" lvl="0" indent="0" algn="ctr">
                <a:lnSpc>
                  <a:spcPts val="3079"/>
                </a:lnSpc>
                <a:spcBef>
                  <a:spcPct val="0"/>
                </a:spcBef>
              </a:pPr>
              <a:r>
                <a:rPr lang="en-US" sz="2200" spc="263">
                  <a:solidFill>
                    <a:srgbClr val="FDFDFD"/>
                  </a:solidFill>
                  <a:latin typeface="Clear Sans Regular"/>
                </a:rPr>
                <a:t>WEAVING</a:t>
              </a:r>
            </a:p>
          </p:txBody>
        </p:sp>
        <p:sp>
          <p:nvSpPr>
            <p:cNvPr id="13" name="TextBox 13"/>
            <p:cNvSpPr txBox="1"/>
            <p:nvPr/>
          </p:nvSpPr>
          <p:spPr>
            <a:xfrm>
              <a:off x="0" y="794767"/>
              <a:ext cx="4392034" cy="1939502"/>
            </a:xfrm>
            <a:prstGeom prst="rect">
              <a:avLst/>
            </a:prstGeom>
          </p:spPr>
          <p:txBody>
            <a:bodyPr lIns="0" tIns="0" rIns="0" bIns="0" rtlCol="0" anchor="t">
              <a:spAutoFit/>
            </a:bodyPr>
            <a:lstStyle/>
            <a:p>
              <a:pPr marL="0" lvl="0" indent="0" algn="just">
                <a:lnSpc>
                  <a:spcPts val="2380"/>
                </a:lnSpc>
                <a:spcBef>
                  <a:spcPct val="0"/>
                </a:spcBef>
              </a:pPr>
              <a:r>
                <a:rPr lang="en-US" sz="1700">
                  <a:solidFill>
                    <a:srgbClr val="FDFDFD"/>
                  </a:solidFill>
                  <a:latin typeface="Clear Sans Regular"/>
                </a:rPr>
                <a:t>In the width of 75 cm - 380 cm grey fabric production is being made in the weaving facility which aims to supply grey fabric needs of our customers .</a:t>
              </a:r>
            </a:p>
          </p:txBody>
        </p:sp>
      </p:grpSp>
      <p:grpSp>
        <p:nvGrpSpPr>
          <p:cNvPr id="14" name="Group 14"/>
          <p:cNvGrpSpPr/>
          <p:nvPr/>
        </p:nvGrpSpPr>
        <p:grpSpPr>
          <a:xfrm>
            <a:off x="9561347" y="5618934"/>
            <a:ext cx="3294026" cy="2345976"/>
            <a:chOff x="0" y="0"/>
            <a:chExt cx="4392034" cy="3127969"/>
          </a:xfrm>
        </p:grpSpPr>
        <p:sp>
          <p:nvSpPr>
            <p:cNvPr id="15" name="TextBox 15"/>
            <p:cNvSpPr txBox="1"/>
            <p:nvPr/>
          </p:nvSpPr>
          <p:spPr>
            <a:xfrm>
              <a:off x="25786" y="-38100"/>
              <a:ext cx="4340463" cy="484293"/>
            </a:xfrm>
            <a:prstGeom prst="rect">
              <a:avLst/>
            </a:prstGeom>
          </p:spPr>
          <p:txBody>
            <a:bodyPr lIns="0" tIns="0" rIns="0" bIns="0" rtlCol="0" anchor="t">
              <a:spAutoFit/>
            </a:bodyPr>
            <a:lstStyle/>
            <a:p>
              <a:pPr marL="0" lvl="0" indent="0" algn="ctr">
                <a:lnSpc>
                  <a:spcPts val="3079"/>
                </a:lnSpc>
                <a:spcBef>
                  <a:spcPct val="0"/>
                </a:spcBef>
              </a:pPr>
              <a:r>
                <a:rPr lang="en-US" sz="2200" spc="263">
                  <a:solidFill>
                    <a:srgbClr val="FDFDFD"/>
                  </a:solidFill>
                  <a:latin typeface="Clear Sans Regular"/>
                </a:rPr>
                <a:t>SPINNING</a:t>
              </a:r>
            </a:p>
          </p:txBody>
        </p:sp>
        <p:sp>
          <p:nvSpPr>
            <p:cNvPr id="16" name="TextBox 16"/>
            <p:cNvSpPr txBox="1"/>
            <p:nvPr/>
          </p:nvSpPr>
          <p:spPr>
            <a:xfrm>
              <a:off x="0" y="794767"/>
              <a:ext cx="4392034" cy="2333202"/>
            </a:xfrm>
            <a:prstGeom prst="rect">
              <a:avLst/>
            </a:prstGeom>
          </p:spPr>
          <p:txBody>
            <a:bodyPr lIns="0" tIns="0" rIns="0" bIns="0" rtlCol="0" anchor="t">
              <a:spAutoFit/>
            </a:bodyPr>
            <a:lstStyle/>
            <a:p>
              <a:pPr marL="0" lvl="0" indent="0" algn="just">
                <a:lnSpc>
                  <a:spcPts val="2380"/>
                </a:lnSpc>
                <a:spcBef>
                  <a:spcPct val="0"/>
                </a:spcBef>
              </a:pPr>
              <a:r>
                <a:rPr lang="en-US" sz="1700">
                  <a:solidFill>
                    <a:srgbClr val="FDFDFD"/>
                  </a:solidFill>
                  <a:latin typeface="Clear Sans Regular"/>
                </a:rPr>
                <a:t>Ne 6/1 to Ne 32/1 is manufactured for weaving and knitting by using selected USA origin Cotton and cotton /polyester blend in our Open-End facilities.</a:t>
              </a:r>
            </a:p>
          </p:txBody>
        </p:sp>
      </p:grpSp>
      <p:sp>
        <p:nvSpPr>
          <p:cNvPr id="17" name="TextBox 17"/>
          <p:cNvSpPr txBox="1"/>
          <p:nvPr/>
        </p:nvSpPr>
        <p:spPr>
          <a:xfrm>
            <a:off x="1028700" y="2216793"/>
            <a:ext cx="16078971" cy="629920"/>
          </a:xfrm>
          <a:prstGeom prst="rect">
            <a:avLst/>
          </a:prstGeom>
        </p:spPr>
        <p:txBody>
          <a:bodyPr lIns="0" tIns="0" rIns="0" bIns="0" rtlCol="0" anchor="t">
            <a:spAutoFit/>
          </a:bodyPr>
          <a:lstStyle/>
          <a:p>
            <a:pPr marL="0" lvl="0" indent="0" algn="ctr">
              <a:lnSpc>
                <a:spcPts val="5180"/>
              </a:lnSpc>
              <a:spcBef>
                <a:spcPct val="0"/>
              </a:spcBef>
            </a:pPr>
            <a:r>
              <a:rPr lang="en-US" sz="3700" spc="592">
                <a:solidFill>
                  <a:srgbClr val="555555"/>
                </a:solidFill>
                <a:latin typeface="Clear Sans Regular"/>
              </a:rPr>
              <a:t>WHAT WE DO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rcRect b="15492"/>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581199" y="3831975"/>
            <a:ext cx="14372495" cy="2526590"/>
            <a:chOff x="0" y="0"/>
            <a:chExt cx="19163327" cy="3368786"/>
          </a:xfrm>
        </p:grpSpPr>
        <p:sp>
          <p:nvSpPr>
            <p:cNvPr id="3" name="AutoShape 3"/>
            <p:cNvSpPr/>
            <p:nvPr/>
          </p:nvSpPr>
          <p:spPr>
            <a:xfrm>
              <a:off x="354350" y="1268524"/>
              <a:ext cx="18454627" cy="14765"/>
            </a:xfrm>
            <a:prstGeom prst="rect">
              <a:avLst/>
            </a:prstGeom>
            <a:solidFill>
              <a:srgbClr val="FDFDFD"/>
            </a:solidFill>
          </p:spPr>
        </p:sp>
        <p:sp>
          <p:nvSpPr>
            <p:cNvPr id="4" name="TextBox 4"/>
            <p:cNvSpPr txBox="1"/>
            <p:nvPr/>
          </p:nvSpPr>
          <p:spPr>
            <a:xfrm>
              <a:off x="0" y="1766913"/>
              <a:ext cx="19163327" cy="1601874"/>
            </a:xfrm>
            <a:prstGeom prst="rect">
              <a:avLst/>
            </a:prstGeom>
          </p:spPr>
          <p:txBody>
            <a:bodyPr lIns="0" tIns="0" rIns="0" bIns="0" rtlCol="0" anchor="t">
              <a:spAutoFit/>
            </a:bodyPr>
            <a:lstStyle/>
            <a:p>
              <a:pPr marL="0" lvl="0" indent="0" algn="ctr">
                <a:lnSpc>
                  <a:spcPts val="9823"/>
                </a:lnSpc>
              </a:pPr>
              <a:endParaRPr/>
            </a:p>
          </p:txBody>
        </p:sp>
        <p:sp>
          <p:nvSpPr>
            <p:cNvPr id="5" name="TextBox 5"/>
            <p:cNvSpPr txBox="1"/>
            <p:nvPr/>
          </p:nvSpPr>
          <p:spPr>
            <a:xfrm>
              <a:off x="354350" y="-9525"/>
              <a:ext cx="18454627" cy="718225"/>
            </a:xfrm>
            <a:prstGeom prst="rect">
              <a:avLst/>
            </a:prstGeom>
          </p:spPr>
          <p:txBody>
            <a:bodyPr lIns="0" tIns="0" rIns="0" bIns="0" rtlCol="0" anchor="t">
              <a:spAutoFit/>
            </a:bodyPr>
            <a:lstStyle/>
            <a:p>
              <a:pPr marL="0" lvl="0" indent="0" algn="ctr">
                <a:lnSpc>
                  <a:spcPts val="4185"/>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70220" y="5148043"/>
            <a:ext cx="1441098" cy="1210522"/>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12836" y="5148043"/>
            <a:ext cx="1105383" cy="1263295"/>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134088" y="5119385"/>
            <a:ext cx="1263295" cy="1263295"/>
          </a:xfrm>
          <a:prstGeom prst="rect">
            <a:avLst/>
          </a:prstGeom>
        </p:spPr>
      </p:pic>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010651" y="5148043"/>
            <a:ext cx="1282463" cy="1239180"/>
          </a:xfrm>
          <a:prstGeom prst="rect">
            <a:avLst/>
          </a:prstGeom>
        </p:spPr>
      </p:pic>
      <p:sp>
        <p:nvSpPr>
          <p:cNvPr id="10" name="TextBox 10"/>
          <p:cNvSpPr txBox="1"/>
          <p:nvPr/>
        </p:nvSpPr>
        <p:spPr>
          <a:xfrm>
            <a:off x="1740798" y="6509645"/>
            <a:ext cx="2499941" cy="563880"/>
          </a:xfrm>
          <a:prstGeom prst="rect">
            <a:avLst/>
          </a:prstGeom>
        </p:spPr>
        <p:txBody>
          <a:bodyPr lIns="0" tIns="0" rIns="0" bIns="0" rtlCol="0" anchor="t">
            <a:spAutoFit/>
          </a:bodyPr>
          <a:lstStyle/>
          <a:p>
            <a:pPr marL="0" lvl="0" indent="0" algn="ctr">
              <a:lnSpc>
                <a:spcPts val="4619"/>
              </a:lnSpc>
              <a:spcBef>
                <a:spcPct val="0"/>
              </a:spcBef>
            </a:pPr>
            <a:r>
              <a:rPr lang="en-US" sz="3299" spc="131">
                <a:solidFill>
                  <a:srgbClr val="FDFDFD"/>
                </a:solidFill>
                <a:latin typeface="Clear Sans Regular"/>
              </a:rPr>
              <a:t>280</a:t>
            </a:r>
          </a:p>
        </p:txBody>
      </p:sp>
      <p:sp>
        <p:nvSpPr>
          <p:cNvPr id="11" name="TextBox 11"/>
          <p:cNvSpPr txBox="1"/>
          <p:nvPr/>
        </p:nvSpPr>
        <p:spPr>
          <a:xfrm>
            <a:off x="5401912" y="6509645"/>
            <a:ext cx="2651854" cy="563880"/>
          </a:xfrm>
          <a:prstGeom prst="rect">
            <a:avLst/>
          </a:prstGeom>
        </p:spPr>
        <p:txBody>
          <a:bodyPr lIns="0" tIns="0" rIns="0" bIns="0" rtlCol="0" anchor="t">
            <a:spAutoFit/>
          </a:bodyPr>
          <a:lstStyle/>
          <a:p>
            <a:pPr marL="0" lvl="0" indent="0" algn="ctr">
              <a:lnSpc>
                <a:spcPts val="4620"/>
              </a:lnSpc>
              <a:spcBef>
                <a:spcPct val="0"/>
              </a:spcBef>
            </a:pPr>
            <a:r>
              <a:rPr lang="en-US" sz="3300" spc="132">
                <a:solidFill>
                  <a:srgbClr val="FDFDFD"/>
                </a:solidFill>
                <a:latin typeface="Clear Sans Regular"/>
              </a:rPr>
              <a:t>36 YEARS</a:t>
            </a:r>
          </a:p>
        </p:txBody>
      </p:sp>
      <p:sp>
        <p:nvSpPr>
          <p:cNvPr id="12" name="TextBox 12"/>
          <p:cNvSpPr txBox="1"/>
          <p:nvPr/>
        </p:nvSpPr>
        <p:spPr>
          <a:xfrm>
            <a:off x="13194123" y="6515677"/>
            <a:ext cx="2745135" cy="563880"/>
          </a:xfrm>
          <a:prstGeom prst="rect">
            <a:avLst/>
          </a:prstGeom>
        </p:spPr>
        <p:txBody>
          <a:bodyPr lIns="0" tIns="0" rIns="0" bIns="0" rtlCol="0" anchor="t">
            <a:spAutoFit/>
          </a:bodyPr>
          <a:lstStyle/>
          <a:p>
            <a:pPr marL="0" lvl="0" indent="0" algn="ctr">
              <a:lnSpc>
                <a:spcPts val="4620"/>
              </a:lnSpc>
              <a:spcBef>
                <a:spcPct val="0"/>
              </a:spcBef>
            </a:pPr>
            <a:r>
              <a:rPr lang="en-US" sz="3300" spc="132">
                <a:solidFill>
                  <a:srgbClr val="FDFDFD"/>
                </a:solidFill>
                <a:latin typeface="Clear Sans Regular"/>
              </a:rPr>
              <a:t>18,000 TONS</a:t>
            </a:r>
          </a:p>
        </p:txBody>
      </p:sp>
      <p:sp>
        <p:nvSpPr>
          <p:cNvPr id="13" name="TextBox 13"/>
          <p:cNvSpPr txBox="1"/>
          <p:nvPr/>
        </p:nvSpPr>
        <p:spPr>
          <a:xfrm>
            <a:off x="9648362" y="6509645"/>
            <a:ext cx="2434331" cy="563880"/>
          </a:xfrm>
          <a:prstGeom prst="rect">
            <a:avLst/>
          </a:prstGeom>
        </p:spPr>
        <p:txBody>
          <a:bodyPr lIns="0" tIns="0" rIns="0" bIns="0" rtlCol="0" anchor="t">
            <a:spAutoFit/>
          </a:bodyPr>
          <a:lstStyle/>
          <a:p>
            <a:pPr marL="0" lvl="0" indent="0" algn="ctr">
              <a:lnSpc>
                <a:spcPts val="4620"/>
              </a:lnSpc>
              <a:spcBef>
                <a:spcPct val="0"/>
              </a:spcBef>
            </a:pPr>
            <a:r>
              <a:rPr lang="en-US" sz="3300" spc="132">
                <a:solidFill>
                  <a:srgbClr val="FDFDFD"/>
                </a:solidFill>
                <a:latin typeface="Clear Sans Regular"/>
              </a:rPr>
              <a:t>9 MILLION</a:t>
            </a:r>
          </a:p>
        </p:txBody>
      </p:sp>
      <p:sp>
        <p:nvSpPr>
          <p:cNvPr id="14" name="TextBox 14"/>
          <p:cNvSpPr txBox="1"/>
          <p:nvPr/>
        </p:nvSpPr>
        <p:spPr>
          <a:xfrm>
            <a:off x="1740798" y="7041457"/>
            <a:ext cx="2499941" cy="339725"/>
          </a:xfrm>
          <a:prstGeom prst="rect">
            <a:avLst/>
          </a:prstGeom>
        </p:spPr>
        <p:txBody>
          <a:bodyPr lIns="0" tIns="0" rIns="0" bIns="0" rtlCol="0" anchor="t">
            <a:spAutoFit/>
          </a:bodyPr>
          <a:lstStyle/>
          <a:p>
            <a:pPr marL="0" lvl="0" indent="0" algn="ctr">
              <a:lnSpc>
                <a:spcPts val="2799"/>
              </a:lnSpc>
              <a:spcBef>
                <a:spcPct val="0"/>
              </a:spcBef>
            </a:pPr>
            <a:r>
              <a:rPr lang="en-US" sz="1999" spc="79">
                <a:solidFill>
                  <a:srgbClr val="FDFDFD"/>
                </a:solidFill>
                <a:latin typeface="Clear Sans Regular"/>
              </a:rPr>
              <a:t>Employees</a:t>
            </a:r>
          </a:p>
        </p:txBody>
      </p:sp>
      <p:sp>
        <p:nvSpPr>
          <p:cNvPr id="15" name="TextBox 15"/>
          <p:cNvSpPr txBox="1"/>
          <p:nvPr/>
        </p:nvSpPr>
        <p:spPr>
          <a:xfrm>
            <a:off x="5477868" y="7035425"/>
            <a:ext cx="2499941" cy="339725"/>
          </a:xfrm>
          <a:prstGeom prst="rect">
            <a:avLst/>
          </a:prstGeom>
        </p:spPr>
        <p:txBody>
          <a:bodyPr lIns="0" tIns="0" rIns="0" bIns="0" rtlCol="0" anchor="t">
            <a:spAutoFit/>
          </a:bodyPr>
          <a:lstStyle/>
          <a:p>
            <a:pPr marL="0" lvl="0" indent="0" algn="ctr">
              <a:lnSpc>
                <a:spcPts val="2799"/>
              </a:lnSpc>
              <a:spcBef>
                <a:spcPct val="0"/>
              </a:spcBef>
            </a:pPr>
            <a:r>
              <a:rPr lang="en-US" sz="1999" spc="79">
                <a:solidFill>
                  <a:srgbClr val="FDFDFD"/>
                </a:solidFill>
                <a:latin typeface="Clear Sans Regular"/>
              </a:rPr>
              <a:t>In business</a:t>
            </a:r>
          </a:p>
        </p:txBody>
      </p:sp>
      <p:sp>
        <p:nvSpPr>
          <p:cNvPr id="16" name="TextBox 16"/>
          <p:cNvSpPr txBox="1"/>
          <p:nvPr/>
        </p:nvSpPr>
        <p:spPr>
          <a:xfrm>
            <a:off x="9499187" y="7182745"/>
            <a:ext cx="2732681" cy="1054100"/>
          </a:xfrm>
          <a:prstGeom prst="rect">
            <a:avLst/>
          </a:prstGeom>
        </p:spPr>
        <p:txBody>
          <a:bodyPr lIns="0" tIns="0" rIns="0" bIns="0" rtlCol="0" anchor="t">
            <a:spAutoFit/>
          </a:bodyPr>
          <a:lstStyle/>
          <a:p>
            <a:pPr marL="0" lvl="0" indent="0" algn="ctr">
              <a:lnSpc>
                <a:spcPts val="2800"/>
              </a:lnSpc>
              <a:spcBef>
                <a:spcPct val="0"/>
              </a:spcBef>
            </a:pPr>
            <a:r>
              <a:rPr lang="en-US" sz="2000" spc="80">
                <a:solidFill>
                  <a:srgbClr val="FDFDFD"/>
                </a:solidFill>
                <a:latin typeface="Clear Sans Regular"/>
              </a:rPr>
              <a:t>meters of fabric production per annum</a:t>
            </a:r>
          </a:p>
        </p:txBody>
      </p:sp>
      <p:sp>
        <p:nvSpPr>
          <p:cNvPr id="17" name="TextBox 17"/>
          <p:cNvSpPr txBox="1"/>
          <p:nvPr/>
        </p:nvSpPr>
        <p:spPr>
          <a:xfrm>
            <a:off x="13376959" y="7182745"/>
            <a:ext cx="2379464" cy="701675"/>
          </a:xfrm>
          <a:prstGeom prst="rect">
            <a:avLst/>
          </a:prstGeom>
        </p:spPr>
        <p:txBody>
          <a:bodyPr lIns="0" tIns="0" rIns="0" bIns="0" rtlCol="0" anchor="t">
            <a:spAutoFit/>
          </a:bodyPr>
          <a:lstStyle/>
          <a:p>
            <a:pPr algn="ctr">
              <a:lnSpc>
                <a:spcPts val="2800"/>
              </a:lnSpc>
            </a:pPr>
            <a:r>
              <a:rPr lang="en-US" sz="2000" spc="80">
                <a:solidFill>
                  <a:srgbClr val="FDFDFD"/>
                </a:solidFill>
                <a:latin typeface="Clear Sans Regular"/>
              </a:rPr>
              <a:t>of yarn production </a:t>
            </a:r>
          </a:p>
          <a:p>
            <a:pPr marL="0" lvl="0" indent="0" algn="ctr">
              <a:lnSpc>
                <a:spcPts val="2800"/>
              </a:lnSpc>
              <a:spcBef>
                <a:spcPct val="0"/>
              </a:spcBef>
            </a:pPr>
            <a:r>
              <a:rPr lang="en-US" sz="2000" spc="80">
                <a:solidFill>
                  <a:srgbClr val="FDFDFD"/>
                </a:solidFill>
                <a:latin typeface="Clear Sans Regular"/>
              </a:rPr>
              <a:t>per annum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8000"/>
          </a:blip>
          <a:srcRect t="24801" b="33710"/>
          <a:stretch>
            <a:fillRect/>
          </a:stretch>
        </p:blipFill>
        <p:spPr>
          <a:xfrm>
            <a:off x="19050" y="0"/>
            <a:ext cx="18288000" cy="5058212"/>
          </a:xfrm>
          <a:prstGeom prst="rect">
            <a:avLst/>
          </a:prstGeom>
        </p:spPr>
      </p:pic>
      <p:sp>
        <p:nvSpPr>
          <p:cNvPr id="3" name="TextBox 3"/>
          <p:cNvSpPr txBox="1"/>
          <p:nvPr/>
        </p:nvSpPr>
        <p:spPr>
          <a:xfrm>
            <a:off x="2215616" y="7189469"/>
            <a:ext cx="12911127" cy="1610890"/>
          </a:xfrm>
          <a:prstGeom prst="rect">
            <a:avLst/>
          </a:prstGeom>
        </p:spPr>
        <p:txBody>
          <a:bodyPr lIns="0" tIns="0" rIns="0" bIns="0" rtlCol="0" anchor="t">
            <a:spAutoFit/>
          </a:bodyPr>
          <a:lstStyle/>
          <a:p>
            <a:pPr marL="248286" lvl="1" algn="just">
              <a:lnSpc>
                <a:spcPts val="3220"/>
              </a:lnSpc>
            </a:pPr>
            <a:endParaRPr lang="en-US" sz="2300" dirty="0">
              <a:solidFill>
                <a:srgbClr val="555555"/>
              </a:solidFill>
              <a:latin typeface="Clear Sans Regular"/>
            </a:endParaRPr>
          </a:p>
          <a:p>
            <a:pPr marL="496571" lvl="1" indent="-248285" algn="just">
              <a:lnSpc>
                <a:spcPts val="3220"/>
              </a:lnSpc>
              <a:buFont typeface="Arial"/>
              <a:buChar char="•"/>
            </a:pPr>
            <a:r>
              <a:rPr lang="en-US" sz="2300" dirty="0">
                <a:solidFill>
                  <a:srgbClr val="555555"/>
                </a:solidFill>
                <a:latin typeface="Clear Sans Regular"/>
              </a:rPr>
              <a:t>Capacity : </a:t>
            </a:r>
            <a:r>
              <a:rPr lang="tr-TR" sz="2300" dirty="0">
                <a:solidFill>
                  <a:srgbClr val="555555"/>
                </a:solidFill>
                <a:latin typeface="Clear Sans Regular"/>
              </a:rPr>
              <a:t>70</a:t>
            </a:r>
            <a:r>
              <a:rPr lang="en-US" sz="2300" dirty="0">
                <a:solidFill>
                  <a:srgbClr val="555555"/>
                </a:solidFill>
                <a:latin typeface="Clear Sans Regular"/>
              </a:rPr>
              <a:t> tons / day</a:t>
            </a:r>
          </a:p>
          <a:p>
            <a:pPr marL="496571" lvl="1" indent="-248285" algn="just">
              <a:lnSpc>
                <a:spcPts val="3220"/>
              </a:lnSpc>
              <a:buFont typeface="Arial"/>
              <a:buChar char="•"/>
            </a:pPr>
            <a:r>
              <a:rPr lang="en-US" sz="2300" dirty="0">
                <a:solidFill>
                  <a:srgbClr val="555555"/>
                </a:solidFill>
                <a:latin typeface="Clear Sans Regular"/>
              </a:rPr>
              <a:t>Rotor Quantity : </a:t>
            </a:r>
            <a:r>
              <a:rPr lang="tr-TR" sz="2300" dirty="0">
                <a:solidFill>
                  <a:srgbClr val="555555"/>
                </a:solidFill>
                <a:latin typeface="Clear Sans Regular"/>
              </a:rPr>
              <a:t>11.</a:t>
            </a:r>
            <a:r>
              <a:rPr lang="en-US" sz="2300" dirty="0">
                <a:solidFill>
                  <a:srgbClr val="555555"/>
                </a:solidFill>
                <a:latin typeface="Clear Sans Regular"/>
              </a:rPr>
              <a:t>000 rotors</a:t>
            </a:r>
          </a:p>
          <a:p>
            <a:pPr marL="496570" lvl="1" indent="-248285" algn="just">
              <a:lnSpc>
                <a:spcPts val="3219"/>
              </a:lnSpc>
              <a:buFont typeface="Arial"/>
              <a:buChar char="•"/>
            </a:pPr>
            <a:r>
              <a:rPr lang="en-US" sz="2300" dirty="0">
                <a:solidFill>
                  <a:srgbClr val="555555"/>
                </a:solidFill>
                <a:latin typeface="Clear Sans Regular"/>
              </a:rPr>
              <a:t>Production Line : Fiber and yarn preparation by </a:t>
            </a:r>
            <a:r>
              <a:rPr lang="en-US" sz="2300" dirty="0" err="1">
                <a:solidFill>
                  <a:srgbClr val="555555"/>
                </a:solidFill>
                <a:latin typeface="Clear Sans Regular"/>
              </a:rPr>
              <a:t>Rieter</a:t>
            </a:r>
            <a:r>
              <a:rPr lang="en-US" sz="2300" dirty="0">
                <a:solidFill>
                  <a:srgbClr val="555555"/>
                </a:solidFill>
                <a:latin typeface="Clear Sans Regular"/>
              </a:rPr>
              <a:t> - OE Spinning by </a:t>
            </a:r>
            <a:r>
              <a:rPr lang="en-US" sz="2300" dirty="0" err="1">
                <a:solidFill>
                  <a:srgbClr val="555555"/>
                </a:solidFill>
                <a:latin typeface="Clear Sans Regular"/>
              </a:rPr>
              <a:t>Rieter</a:t>
            </a:r>
            <a:r>
              <a:rPr lang="en-US" sz="2300" dirty="0">
                <a:solidFill>
                  <a:srgbClr val="555555"/>
                </a:solidFill>
                <a:latin typeface="Clear Sans Regular"/>
              </a:rPr>
              <a:t> ( 2007-201</a:t>
            </a:r>
            <a:r>
              <a:rPr lang="tr-TR" sz="2300" dirty="0">
                <a:solidFill>
                  <a:srgbClr val="555555"/>
                </a:solidFill>
                <a:latin typeface="Clear Sans Regular"/>
              </a:rPr>
              <a:t>4</a:t>
            </a:r>
            <a:r>
              <a:rPr lang="en-US" sz="2300" dirty="0">
                <a:solidFill>
                  <a:srgbClr val="555555"/>
                </a:solidFill>
                <a:latin typeface="Clear Sans Regular"/>
              </a:rPr>
              <a:t>)</a:t>
            </a:r>
          </a:p>
        </p:txBody>
      </p:sp>
      <p:grpSp>
        <p:nvGrpSpPr>
          <p:cNvPr id="4" name="Group 4"/>
          <p:cNvGrpSpPr/>
          <p:nvPr/>
        </p:nvGrpSpPr>
        <p:grpSpPr>
          <a:xfrm>
            <a:off x="1028700" y="4329549"/>
            <a:ext cx="7562850" cy="1457325"/>
            <a:chOff x="0" y="0"/>
            <a:chExt cx="10083800" cy="1943100"/>
          </a:xfrm>
        </p:grpSpPr>
        <p:sp>
          <p:nvSpPr>
            <p:cNvPr id="5" name="AutoShape 5"/>
            <p:cNvSpPr/>
            <p:nvPr/>
          </p:nvSpPr>
          <p:spPr>
            <a:xfrm>
              <a:off x="0" y="0"/>
              <a:ext cx="10083800" cy="1943100"/>
            </a:xfrm>
            <a:prstGeom prst="rect">
              <a:avLst/>
            </a:prstGeom>
            <a:solidFill>
              <a:srgbClr val="555555"/>
            </a:solidFill>
          </p:spPr>
        </p:sp>
        <p:sp>
          <p:nvSpPr>
            <p:cNvPr id="6" name="TextBox 6"/>
            <p:cNvSpPr txBox="1"/>
            <p:nvPr/>
          </p:nvSpPr>
          <p:spPr>
            <a:xfrm>
              <a:off x="734786" y="596900"/>
              <a:ext cx="8614229" cy="749300"/>
            </a:xfrm>
            <a:prstGeom prst="rect">
              <a:avLst/>
            </a:prstGeom>
          </p:spPr>
          <p:txBody>
            <a:bodyPr lIns="0" tIns="0" rIns="0" bIns="0" rtlCol="0" anchor="t">
              <a:spAutoFit/>
            </a:bodyPr>
            <a:lstStyle/>
            <a:p>
              <a:pPr marL="0" lvl="0" indent="0">
                <a:lnSpc>
                  <a:spcPts val="4440"/>
                </a:lnSpc>
              </a:pPr>
              <a:r>
                <a:rPr lang="en-US" sz="3700" spc="55">
                  <a:solidFill>
                    <a:srgbClr val="FDFDFD"/>
                  </a:solidFill>
                  <a:latin typeface="Clear Sans Regular"/>
                </a:rPr>
                <a:t>OPEN END PRODUCTION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86000"/>
          </a:blip>
          <a:srcRect t="29256" b="29256"/>
          <a:stretch>
            <a:fillRect/>
          </a:stretch>
        </p:blipFill>
        <p:spPr>
          <a:xfrm>
            <a:off x="0" y="0"/>
            <a:ext cx="18288000" cy="5058212"/>
          </a:xfrm>
          <a:prstGeom prst="rect">
            <a:avLst/>
          </a:prstGeom>
        </p:spPr>
      </p:pic>
      <p:grpSp>
        <p:nvGrpSpPr>
          <p:cNvPr id="3" name="Group 3"/>
          <p:cNvGrpSpPr/>
          <p:nvPr/>
        </p:nvGrpSpPr>
        <p:grpSpPr>
          <a:xfrm>
            <a:off x="1028700" y="4329549"/>
            <a:ext cx="7562850" cy="1457325"/>
            <a:chOff x="0" y="0"/>
            <a:chExt cx="10083800" cy="1943100"/>
          </a:xfrm>
        </p:grpSpPr>
        <p:sp>
          <p:nvSpPr>
            <p:cNvPr id="4" name="AutoShape 4"/>
            <p:cNvSpPr/>
            <p:nvPr/>
          </p:nvSpPr>
          <p:spPr>
            <a:xfrm>
              <a:off x="0" y="0"/>
              <a:ext cx="10083800" cy="1943100"/>
            </a:xfrm>
            <a:prstGeom prst="rect">
              <a:avLst/>
            </a:prstGeom>
            <a:solidFill>
              <a:srgbClr val="555555"/>
            </a:solidFill>
          </p:spPr>
        </p:sp>
        <p:sp>
          <p:nvSpPr>
            <p:cNvPr id="5" name="TextBox 5"/>
            <p:cNvSpPr txBox="1"/>
            <p:nvPr/>
          </p:nvSpPr>
          <p:spPr>
            <a:xfrm>
              <a:off x="734786" y="596900"/>
              <a:ext cx="8614229" cy="749300"/>
            </a:xfrm>
            <a:prstGeom prst="rect">
              <a:avLst/>
            </a:prstGeom>
          </p:spPr>
          <p:txBody>
            <a:bodyPr lIns="0" tIns="0" rIns="0" bIns="0" rtlCol="0" anchor="t">
              <a:spAutoFit/>
            </a:bodyPr>
            <a:lstStyle/>
            <a:p>
              <a:pPr marL="0" lvl="0" indent="0">
                <a:lnSpc>
                  <a:spcPts val="4440"/>
                </a:lnSpc>
              </a:pPr>
              <a:r>
                <a:rPr lang="en-US" sz="3700" spc="55" dirty="0">
                  <a:solidFill>
                    <a:srgbClr val="FDFDFD"/>
                  </a:solidFill>
                  <a:latin typeface="Clear Sans Regular"/>
                </a:rPr>
                <a:t>WEAVING PRODUCTION</a:t>
              </a:r>
            </a:p>
          </p:txBody>
        </p:sp>
      </p:grpSp>
      <p:sp>
        <p:nvSpPr>
          <p:cNvPr id="6" name="TextBox 6"/>
          <p:cNvSpPr txBox="1"/>
          <p:nvPr/>
        </p:nvSpPr>
        <p:spPr>
          <a:xfrm>
            <a:off x="2135986" y="7189469"/>
            <a:ext cx="12911127" cy="1610890"/>
          </a:xfrm>
          <a:prstGeom prst="rect">
            <a:avLst/>
          </a:prstGeom>
        </p:spPr>
        <p:txBody>
          <a:bodyPr lIns="0" tIns="0" rIns="0" bIns="0" rtlCol="0" anchor="t">
            <a:spAutoFit/>
          </a:bodyPr>
          <a:lstStyle/>
          <a:p>
            <a:pPr marL="496571" lvl="1" indent="-248285" algn="just">
              <a:lnSpc>
                <a:spcPts val="3220"/>
              </a:lnSpc>
              <a:buFont typeface="Arial"/>
              <a:buChar char="•"/>
            </a:pPr>
            <a:r>
              <a:rPr lang="en-US" sz="2300" dirty="0">
                <a:solidFill>
                  <a:srgbClr val="555555"/>
                </a:solidFill>
                <a:latin typeface="Clear Sans Regular"/>
              </a:rPr>
              <a:t>Starting year : 2018</a:t>
            </a:r>
          </a:p>
          <a:p>
            <a:pPr marL="496571" lvl="1" indent="-248285" algn="just">
              <a:lnSpc>
                <a:spcPts val="3220"/>
              </a:lnSpc>
              <a:buFont typeface="Arial"/>
              <a:buChar char="•"/>
            </a:pPr>
            <a:r>
              <a:rPr lang="en-US" sz="2300" dirty="0">
                <a:solidFill>
                  <a:srgbClr val="555555"/>
                </a:solidFill>
                <a:latin typeface="Clear Sans Regular"/>
              </a:rPr>
              <a:t>Capacity : 25-30.000 m / day</a:t>
            </a:r>
          </a:p>
          <a:p>
            <a:pPr marL="496571" lvl="1" indent="-248285" algn="just">
              <a:lnSpc>
                <a:spcPts val="3220"/>
              </a:lnSpc>
              <a:buFont typeface="Arial"/>
              <a:buChar char="•"/>
            </a:pPr>
            <a:r>
              <a:rPr lang="en-US" sz="2300" dirty="0">
                <a:solidFill>
                  <a:srgbClr val="555555"/>
                </a:solidFill>
                <a:latin typeface="Clear Sans Regular"/>
              </a:rPr>
              <a:t>Weaving looms : </a:t>
            </a:r>
            <a:r>
              <a:rPr lang="tr-TR" sz="2300" dirty="0">
                <a:solidFill>
                  <a:srgbClr val="555555"/>
                </a:solidFill>
                <a:latin typeface="Clear Sans Regular"/>
              </a:rPr>
              <a:t>58</a:t>
            </a:r>
            <a:r>
              <a:rPr lang="en-US" sz="2300" dirty="0">
                <a:solidFill>
                  <a:srgbClr val="555555"/>
                </a:solidFill>
                <a:latin typeface="Clear Sans Regular"/>
              </a:rPr>
              <a:t> looms</a:t>
            </a:r>
          </a:p>
          <a:p>
            <a:pPr marL="496570" lvl="1" indent="-248285" algn="just">
              <a:lnSpc>
                <a:spcPts val="3219"/>
              </a:lnSpc>
              <a:buFont typeface="Arial"/>
              <a:buChar char="•"/>
            </a:pPr>
            <a:r>
              <a:rPr lang="en-US" sz="2300" dirty="0">
                <a:solidFill>
                  <a:srgbClr val="555555"/>
                </a:solidFill>
                <a:latin typeface="Clear Sans Regular"/>
              </a:rPr>
              <a:t>Production Line : </a:t>
            </a:r>
            <a:r>
              <a:rPr lang="tr-TR" sz="2300" dirty="0" err="1">
                <a:solidFill>
                  <a:srgbClr val="555555"/>
                </a:solidFill>
                <a:latin typeface="Clear Sans Regular"/>
              </a:rPr>
              <a:t>Air</a:t>
            </a:r>
            <a:r>
              <a:rPr lang="tr-TR" sz="2300" dirty="0">
                <a:solidFill>
                  <a:srgbClr val="555555"/>
                </a:solidFill>
                <a:latin typeface="Clear Sans Regular"/>
              </a:rPr>
              <a:t> jet </a:t>
            </a:r>
            <a:r>
              <a:rPr lang="en-US" sz="2300" dirty="0">
                <a:solidFill>
                  <a:srgbClr val="555555"/>
                </a:solidFill>
                <a:latin typeface="Clear Sans Regular"/>
              </a:rPr>
              <a:t>- Weaving by Toyota and Dornier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rcRect t="7733" b="7733"/>
          <a:stretch>
            <a:fillRect/>
          </a:stretch>
        </a:blipFill>
        <a:effectLst/>
      </p:bgPr>
    </p:bg>
    <p:spTree>
      <p:nvGrpSpPr>
        <p:cNvPr id="1" name=""/>
        <p:cNvGrpSpPr/>
        <p:nvPr/>
      </p:nvGrpSpPr>
      <p:grpSpPr>
        <a:xfrm>
          <a:off x="0" y="0"/>
          <a:ext cx="0" cy="0"/>
          <a:chOff x="0" y="0"/>
          <a:chExt cx="0" cy="0"/>
        </a:xfrm>
      </p:grpSpPr>
      <p:grpSp>
        <p:nvGrpSpPr>
          <p:cNvPr id="2" name="Group 2"/>
          <p:cNvGrpSpPr/>
          <p:nvPr/>
        </p:nvGrpSpPr>
        <p:grpSpPr>
          <a:xfrm>
            <a:off x="17020452" y="1852477"/>
            <a:ext cx="1277073" cy="800257"/>
            <a:chOff x="0" y="0"/>
            <a:chExt cx="1702765" cy="1067010"/>
          </a:xfrm>
        </p:grpSpPr>
        <p:sp>
          <p:nvSpPr>
            <p:cNvPr id="3" name="AutoShape 3"/>
            <p:cNvSpPr/>
            <p:nvPr/>
          </p:nvSpPr>
          <p:spPr>
            <a:xfrm>
              <a:off x="0" y="0"/>
              <a:ext cx="1702765" cy="1067010"/>
            </a:xfrm>
            <a:prstGeom prst="rect">
              <a:avLst/>
            </a:prstGeom>
            <a:solidFill>
              <a:srgbClr val="6D6D6D"/>
            </a:solidFill>
          </p:spPr>
        </p:sp>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2840" y="375094"/>
              <a:ext cx="717085" cy="316821"/>
            </a:xfrm>
            <a:prstGeom prst="rect">
              <a:avLst/>
            </a:prstGeom>
          </p:spPr>
        </p:pic>
      </p:gr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6975631"/>
            <a:ext cx="1892009" cy="1724093"/>
          </a:xfrm>
          <a:prstGeom prst="rect">
            <a:avLst/>
          </a:prstGeom>
        </p:spPr>
      </p:pic>
      <p:sp>
        <p:nvSpPr>
          <p:cNvPr id="6" name="TextBox 6"/>
          <p:cNvSpPr txBox="1"/>
          <p:nvPr/>
        </p:nvSpPr>
        <p:spPr>
          <a:xfrm>
            <a:off x="1028700" y="8743950"/>
            <a:ext cx="5807396" cy="521335"/>
          </a:xfrm>
          <a:prstGeom prst="rect">
            <a:avLst/>
          </a:prstGeom>
        </p:spPr>
        <p:txBody>
          <a:bodyPr lIns="0" tIns="0" rIns="0" bIns="0" rtlCol="0" anchor="t">
            <a:spAutoFit/>
          </a:bodyPr>
          <a:lstStyle/>
          <a:p>
            <a:pPr marL="0" lvl="0" indent="0">
              <a:lnSpc>
                <a:spcPts val="4340"/>
              </a:lnSpc>
              <a:spcBef>
                <a:spcPct val="0"/>
              </a:spcBef>
            </a:pPr>
            <a:r>
              <a:rPr lang="en-US" sz="3100" spc="496">
                <a:solidFill>
                  <a:srgbClr val="555555"/>
                </a:solidFill>
                <a:latin typeface="Clear Sans Regular Bold"/>
              </a:rPr>
              <a:t>NON-STOP PRODUCTION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Belge" ma:contentTypeID="0x010100A5125CF5A6C57041AAFBCE41C3DA2D89" ma:contentTypeVersion="13" ma:contentTypeDescription="Yeni belge oluşturun." ma:contentTypeScope="" ma:versionID="a40ec209bed622f87861ab023b265ea3">
  <xsd:schema xmlns:xsd="http://www.w3.org/2001/XMLSchema" xmlns:xs="http://www.w3.org/2001/XMLSchema" xmlns:p="http://schemas.microsoft.com/office/2006/metadata/properties" xmlns:ns2="7ec234db-7ff8-425a-bc69-4dd6652a6bd4" xmlns:ns3="784ef57c-9f78-4232-8e14-b48d79941196" targetNamespace="http://schemas.microsoft.com/office/2006/metadata/properties" ma:root="true" ma:fieldsID="7850db047e8fbf9b90b51f7cda1da69d" ns2:_="" ns3:_="">
    <xsd:import namespace="7ec234db-7ff8-425a-bc69-4dd6652a6bd4"/>
    <xsd:import namespace="784ef57c-9f78-4232-8e14-b48d7994119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c234db-7ff8-425a-bc69-4dd6652a6b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84ef57c-9f78-4232-8e14-b48d79941196" elementFormDefault="qualified">
    <xsd:import namespace="http://schemas.microsoft.com/office/2006/documentManagement/types"/>
    <xsd:import namespace="http://schemas.microsoft.com/office/infopath/2007/PartnerControls"/>
    <xsd:element name="SharedWithUsers" ma:index="16" nillable="true" ma:displayName="Paylaşılanla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Ayrıntıları ile Paylaşıld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çerik Türü"/>
        <xsd:element ref="dc:title" minOccurs="0" maxOccurs="1" ma:index="4" ma:displayName="Başlı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5E6771-0901-42CE-8D14-735EEF71713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4254C89-7BD5-4379-A5BB-05AE0E045E59}">
  <ds:schemaRefs>
    <ds:schemaRef ds:uri="http://schemas.microsoft.com/sharepoint/v3/contenttype/forms"/>
  </ds:schemaRefs>
</ds:datastoreItem>
</file>

<file path=customXml/itemProps3.xml><?xml version="1.0" encoding="utf-8"?>
<ds:datastoreItem xmlns:ds="http://schemas.openxmlformats.org/officeDocument/2006/customXml" ds:itemID="{80BB39D2-FBA6-4473-B50F-014CFA902D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ec234db-7ff8-425a-bc69-4dd6652a6bd4"/>
    <ds:schemaRef ds:uri="784ef57c-9f78-4232-8e14-b48d7994119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80</TotalTime>
  <Words>569</Words>
  <Application>Microsoft Office PowerPoint</Application>
  <PresentationFormat>Özel</PresentationFormat>
  <Paragraphs>102</Paragraphs>
  <Slides>16</Slides>
  <Notes>0</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16</vt:i4>
      </vt:variant>
    </vt:vector>
  </HeadingPairs>
  <TitlesOfParts>
    <vt:vector size="23" baseType="lpstr">
      <vt:lpstr>Arial</vt:lpstr>
      <vt:lpstr>Aileron Regular Bold</vt:lpstr>
      <vt:lpstr>Clear Sans Regular</vt:lpstr>
      <vt:lpstr>Arimo</vt:lpstr>
      <vt:lpstr>Clear Sans Regular Bold</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dc:title>
  <cp:lastModifiedBy>Gülce YIKILMAZ</cp:lastModifiedBy>
  <cp:revision>3</cp:revision>
  <dcterms:created xsi:type="dcterms:W3CDTF">2006-08-16T00:00:00Z</dcterms:created>
  <dcterms:modified xsi:type="dcterms:W3CDTF">2021-11-01T10:11:41Z</dcterms:modified>
  <dc:identifier>DAEiYJSPwF4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0x010100A5125CF5A6C57041AAFBCE41C3DA2D89</vt:lpwstr>
  </property>
</Properties>
</file>